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dvent Pro SemiBold"/>
      <p:regular r:id="rId28"/>
      <p:bold r:id="rId29"/>
      <p:italic r:id="rId30"/>
      <p:boldItalic r:id="rId31"/>
    </p:embeddedFont>
    <p:embeddedFont>
      <p:font typeface="Roboto"/>
      <p:regular r:id="rId32"/>
      <p:bold r:id="rId33"/>
      <p:italic r:id="rId34"/>
      <p:boldItalic r:id="rId35"/>
    </p:embeddedFont>
    <p:embeddedFont>
      <p:font typeface="Fira Sans Extra Condensed Medium"/>
      <p:regular r:id="rId36"/>
      <p:bold r:id="rId37"/>
      <p:italic r:id="rId38"/>
      <p:boldItalic r:id="rId39"/>
    </p:embeddedFont>
    <p:embeddedFont>
      <p:font typeface="Fira Sans Condensed Medium"/>
      <p:regular r:id="rId40"/>
      <p:bold r:id="rId41"/>
      <p:italic r:id="rId42"/>
      <p:boldItalic r:id="rId43"/>
    </p:embeddedFont>
    <p:embeddedFont>
      <p:font typeface="Maven Pro"/>
      <p:regular r:id="rId44"/>
      <p:bold r:id="rId45"/>
    </p:embeddedFont>
    <p:embeddedFont>
      <p:font typeface="Varela Round"/>
      <p:regular r:id="rId46"/>
    </p:embeddedFont>
    <p:embeddedFont>
      <p:font typeface="Bree Serif"/>
      <p:regular r:id="rId47"/>
    </p:embeddedFont>
    <p:embeddedFont>
      <p:font typeface="Share Tech"/>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F548E0-3425-4A08-B0C7-AF8ABD26A3ED}">
  <a:tblStyle styleId="{6EF548E0-3425-4A08-B0C7-AF8ABD26A3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Medium-regular.fntdata"/><Relationship Id="rId20" Type="http://schemas.openxmlformats.org/officeDocument/2006/relationships/slide" Target="slides/slide14.xml"/><Relationship Id="rId42" Type="http://schemas.openxmlformats.org/officeDocument/2006/relationships/font" Target="fonts/FiraSansCondensedMedium-italic.fntdata"/><Relationship Id="rId41" Type="http://schemas.openxmlformats.org/officeDocument/2006/relationships/font" Target="fonts/FiraSansCondensedMedium-bold.fntdata"/><Relationship Id="rId22" Type="http://schemas.openxmlformats.org/officeDocument/2006/relationships/slide" Target="slides/slide16.xml"/><Relationship Id="rId44" Type="http://schemas.openxmlformats.org/officeDocument/2006/relationships/font" Target="fonts/MavenPro-regular.fntdata"/><Relationship Id="rId21" Type="http://schemas.openxmlformats.org/officeDocument/2006/relationships/slide" Target="slides/slide15.xml"/><Relationship Id="rId43" Type="http://schemas.openxmlformats.org/officeDocument/2006/relationships/font" Target="fonts/FiraSansCondensedMedium-boldItalic.fntdata"/><Relationship Id="rId24" Type="http://schemas.openxmlformats.org/officeDocument/2006/relationships/slide" Target="slides/slide18.xml"/><Relationship Id="rId46" Type="http://schemas.openxmlformats.org/officeDocument/2006/relationships/font" Target="fonts/VarelaRound-regular.fntdata"/><Relationship Id="rId23" Type="http://schemas.openxmlformats.org/officeDocument/2006/relationships/slide" Target="slides/slide17.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ShareTech-regular.fntdata"/><Relationship Id="rId25" Type="http://schemas.openxmlformats.org/officeDocument/2006/relationships/slide" Target="slides/slide19.xml"/><Relationship Id="rId47" Type="http://schemas.openxmlformats.org/officeDocument/2006/relationships/font" Target="fonts/BreeSerif-regular.fntdata"/><Relationship Id="rId28" Type="http://schemas.openxmlformats.org/officeDocument/2006/relationships/font" Target="fonts/AdventProSemiBol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dventPro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dventProSemiBold-boldItalic.fntdata"/><Relationship Id="rId30" Type="http://schemas.openxmlformats.org/officeDocument/2006/relationships/font" Target="fonts/AdventProSemiBold-italic.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FiraSansExtraCondensedMedium-bold.fntdata"/><Relationship Id="rId14" Type="http://schemas.openxmlformats.org/officeDocument/2006/relationships/slide" Target="slides/slide8.xml"/><Relationship Id="rId36" Type="http://schemas.openxmlformats.org/officeDocument/2006/relationships/font" Target="fonts/FiraSansExtraCondensedMedium-regular.fntdata"/><Relationship Id="rId17" Type="http://schemas.openxmlformats.org/officeDocument/2006/relationships/slide" Target="slides/slide11.xml"/><Relationship Id="rId39" Type="http://schemas.openxmlformats.org/officeDocument/2006/relationships/font" Target="fonts/FiraSansExtraCondensedMedium-boldItalic.fntdata"/><Relationship Id="rId16" Type="http://schemas.openxmlformats.org/officeDocument/2006/relationships/slide" Target="slides/slide10.xml"/><Relationship Id="rId38" Type="http://schemas.openxmlformats.org/officeDocument/2006/relationships/font" Target="fonts/FiraSansExtraCondensed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660e25a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660e25a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55bf2bc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55bf2bc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561f1d340_5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561f1d340_5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4673bd3d_8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4673bd3d_8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660e25a8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660e25a8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660e25a8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660e25a8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660e25a86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660e25a86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561f1d340_5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561f1d340_5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660e25a8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660e25a8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660e25a86_3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660e25a86_3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660e25a8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660e25a8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84673bd3d_10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84673bd3d_10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e660e25a86_4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e660e25a86_4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660e25a86_4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660e25a86_4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660e25a86_4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660e25a86_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660e25a8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660e25a8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Maven Pro"/>
                <a:ea typeface="Maven Pro"/>
                <a:cs typeface="Maven Pro"/>
                <a:sym typeface="Maven Pro"/>
              </a:rPr>
              <a:t>The goal of our leaves project was to see if a computer can use neural networks and image recognition to correctly identify the species of leaves. In the image below, you can see the different leaves that are in our dataset. </a:t>
            </a:r>
            <a:endParaRPr sz="18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561f1d340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561f1d340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Maven Pro"/>
                <a:ea typeface="Maven Pro"/>
                <a:cs typeface="Maven Pro"/>
                <a:sym typeface="Maven Pro"/>
              </a:rPr>
              <a:t>We downloaded the leafsnap dataset and defined it. We then defined and used the DataLoader to load data from the dataset. We also set training parameters so the algorithm could begin learning from the dataset. </a:t>
            </a:r>
            <a:endParaRPr sz="1800">
              <a:solidFill>
                <a:schemeClr val="dk1"/>
              </a:solidFill>
              <a:latin typeface="Maven Pro"/>
              <a:ea typeface="Maven Pro"/>
              <a:cs typeface="Maven Pro"/>
              <a:sym typeface="Maven Pr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561f1d340_5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561f1d340_5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561f1d340_5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561f1d340_5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660e25a86_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660e25a86_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26" name="Shape 426"/>
        <p:cNvGrpSpPr/>
        <p:nvPr/>
      </p:nvGrpSpPr>
      <p:grpSpPr>
        <a:xfrm>
          <a:off x="0" y="0"/>
          <a:ext cx="0" cy="0"/>
          <a:chOff x="0" y="0"/>
          <a:chExt cx="0" cy="0"/>
        </a:xfrm>
      </p:grpSpPr>
      <p:sp>
        <p:nvSpPr>
          <p:cNvPr id="427" name="Google Shape;4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9" name="Google Shape;429;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gif"/><Relationship Id="rId4" Type="http://schemas.openxmlformats.org/officeDocument/2006/relationships/image" Target="../media/image20.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www.goodhousekeeping.com/home/gardening/g2681/plant-leaves/" TargetMode="External"/><Relationship Id="rId4" Type="http://schemas.openxmlformats.org/officeDocument/2006/relationships/hyperlink" Target="https://www.guidedogs.org/" TargetMode="External"/><Relationship Id="rId5" Type="http://schemas.openxmlformats.org/officeDocument/2006/relationships/hyperlink" Target="https://timesofindia.indiatimes.com/life-style/relationships/pets/5-things-that-scare-and-stress-your-cat/articleshow/67586673.c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4"/>
          <p:cNvSpPr txBox="1"/>
          <p:nvPr>
            <p:ph type="ctrTitle"/>
          </p:nvPr>
        </p:nvSpPr>
        <p:spPr>
          <a:xfrm>
            <a:off x="1561650" y="1670543"/>
            <a:ext cx="6020700" cy="90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Unbe-leaf-able AI</a:t>
            </a:r>
            <a:endParaRPr/>
          </a:p>
        </p:txBody>
      </p:sp>
      <p:sp>
        <p:nvSpPr>
          <p:cNvPr id="435" name="Google Shape;435;p24"/>
          <p:cNvSpPr txBox="1"/>
          <p:nvPr>
            <p:ph idx="1" type="subTitle"/>
          </p:nvPr>
        </p:nvSpPr>
        <p:spPr>
          <a:xfrm>
            <a:off x="671250" y="2834424"/>
            <a:ext cx="7801500" cy="13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ree Serif"/>
                <a:ea typeface="Bree Serif"/>
                <a:cs typeface="Bree Serif"/>
                <a:sym typeface="Bree Serif"/>
              </a:rPr>
              <a:t>By: Lucas Liebermann, Michael Li, Ezekiel Franklin, </a:t>
            </a:r>
            <a:endParaRPr>
              <a:latin typeface="Bree Serif"/>
              <a:ea typeface="Bree Serif"/>
              <a:cs typeface="Bree Serif"/>
              <a:sym typeface="Bree Serif"/>
            </a:endParaRPr>
          </a:p>
          <a:p>
            <a:pPr indent="0" lvl="0" marL="0" rtl="0" algn="ctr">
              <a:spcBef>
                <a:spcPts val="0"/>
              </a:spcBef>
              <a:spcAft>
                <a:spcPts val="0"/>
              </a:spcAft>
              <a:buNone/>
            </a:pPr>
            <a:r>
              <a:rPr lang="en">
                <a:latin typeface="Bree Serif"/>
                <a:ea typeface="Bree Serif"/>
                <a:cs typeface="Bree Serif"/>
                <a:sym typeface="Bree Serif"/>
              </a:rPr>
              <a:t>Amelia Zheng, Nathaniel Wu, and Grace Magny-Fokam</a:t>
            </a:r>
            <a:endParaRPr>
              <a:latin typeface="Bree Serif"/>
              <a:ea typeface="Bree Serif"/>
              <a:cs typeface="Bree Serif"/>
              <a:sym typeface="Bree Serif"/>
            </a:endParaRPr>
          </a:p>
        </p:txBody>
      </p:sp>
      <p:pic>
        <p:nvPicPr>
          <p:cNvPr id="436" name="Google Shape;436;p24"/>
          <p:cNvPicPr preferRelativeResize="0"/>
          <p:nvPr/>
        </p:nvPicPr>
        <p:blipFill>
          <a:blip r:embed="rId3">
            <a:alphaModFix/>
          </a:blip>
          <a:stretch>
            <a:fillRect/>
          </a:stretch>
        </p:blipFill>
        <p:spPr>
          <a:xfrm>
            <a:off x="7447300" y="3663350"/>
            <a:ext cx="1696700" cy="1471900"/>
          </a:xfrm>
          <a:prstGeom prst="rect">
            <a:avLst/>
          </a:prstGeom>
          <a:noFill/>
          <a:ln>
            <a:noFill/>
          </a:ln>
        </p:spPr>
      </p:pic>
      <p:pic>
        <p:nvPicPr>
          <p:cNvPr id="437" name="Google Shape;437;p24"/>
          <p:cNvPicPr preferRelativeResize="0"/>
          <p:nvPr/>
        </p:nvPicPr>
        <p:blipFill>
          <a:blip r:embed="rId4">
            <a:alphaModFix/>
          </a:blip>
          <a:stretch>
            <a:fillRect/>
          </a:stretch>
        </p:blipFill>
        <p:spPr>
          <a:xfrm>
            <a:off x="3559750" y="3805728"/>
            <a:ext cx="1946400" cy="1297625"/>
          </a:xfrm>
          <a:prstGeom prst="rect">
            <a:avLst/>
          </a:prstGeom>
          <a:noFill/>
          <a:ln>
            <a:noFill/>
          </a:ln>
        </p:spPr>
      </p:pic>
      <p:sp>
        <p:nvSpPr>
          <p:cNvPr id="438" name="Google Shape;438;p24"/>
          <p:cNvSpPr txBox="1"/>
          <p:nvPr/>
        </p:nvSpPr>
        <p:spPr>
          <a:xfrm>
            <a:off x="5506150" y="4254438"/>
            <a:ext cx="16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Populus Tremula</a:t>
            </a:r>
            <a:endParaRPr>
              <a:solidFill>
                <a:srgbClr val="FFFFFF"/>
              </a:solidFill>
              <a:latin typeface="Maven Pro"/>
              <a:ea typeface="Maven Pro"/>
              <a:cs typeface="Maven Pro"/>
              <a:sym typeface="Maven Pro"/>
            </a:endParaRPr>
          </a:p>
        </p:txBody>
      </p:sp>
      <p:pic>
        <p:nvPicPr>
          <p:cNvPr id="439" name="Google Shape;439;p24"/>
          <p:cNvPicPr preferRelativeResize="0"/>
          <p:nvPr/>
        </p:nvPicPr>
        <p:blipFill rotWithShape="1">
          <a:blip r:embed="rId5">
            <a:alphaModFix/>
          </a:blip>
          <a:srcRect b="13322" l="7002" r="4798" t="14470"/>
          <a:stretch/>
        </p:blipFill>
        <p:spPr>
          <a:xfrm>
            <a:off x="1761375" y="3847837"/>
            <a:ext cx="1798375" cy="110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311700" y="9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Computers Do It </a:t>
            </a:r>
            <a:endParaRPr/>
          </a:p>
        </p:txBody>
      </p:sp>
      <p:graphicFrame>
        <p:nvGraphicFramePr>
          <p:cNvPr id="524" name="Google Shape;524;p33"/>
          <p:cNvGraphicFramePr/>
          <p:nvPr/>
        </p:nvGraphicFramePr>
        <p:xfrm>
          <a:off x="156400" y="792000"/>
          <a:ext cx="3000000" cy="3000000"/>
        </p:xfrm>
        <a:graphic>
          <a:graphicData uri="http://schemas.openxmlformats.org/drawingml/2006/table">
            <a:tbl>
              <a:tblPr>
                <a:noFill/>
                <a:tableStyleId>{6EF548E0-3425-4A08-B0C7-AF8ABD26A3ED}</a:tableStyleId>
              </a:tblPr>
              <a:tblGrid>
                <a:gridCol w="3067350"/>
                <a:gridCol w="2954475"/>
                <a:gridCol w="2809375"/>
              </a:tblGrid>
              <a:tr h="2479850">
                <a:tc>
                  <a:txBody>
                    <a:bodyPr/>
                    <a:lstStyle/>
                    <a:p>
                      <a:pPr indent="-342900" lvl="0" marL="457200" rtl="0" algn="l">
                        <a:lnSpc>
                          <a:spcPct val="115000"/>
                        </a:lnSpc>
                        <a:spcBef>
                          <a:spcPts val="0"/>
                        </a:spcBef>
                        <a:spcAft>
                          <a:spcPts val="0"/>
                        </a:spcAft>
                        <a:buClr>
                          <a:srgbClr val="FFFFFF"/>
                        </a:buClr>
                        <a:buSzPts val="1800"/>
                        <a:buFont typeface="Maven Pro"/>
                        <a:buAutoNum type="arabicPeriod"/>
                      </a:pPr>
                      <a:r>
                        <a:rPr lang="en" sz="1800">
                          <a:solidFill>
                            <a:srgbClr val="FFFFFF"/>
                          </a:solidFill>
                          <a:latin typeface="Maven Pro"/>
                          <a:ea typeface="Maven Pro"/>
                          <a:cs typeface="Maven Pro"/>
                          <a:sym typeface="Maven Pro"/>
                        </a:rPr>
                        <a:t>Convolution</a:t>
                      </a:r>
                      <a:endParaRPr sz="18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Goes over each region in the image, and extracts the information</a:t>
                      </a:r>
                      <a:endParaRPr sz="1200">
                        <a:solidFill>
                          <a:srgbClr val="FFFFFF"/>
                        </a:solidFill>
                        <a:latin typeface="Varela Round"/>
                        <a:ea typeface="Varela Round"/>
                        <a:cs typeface="Varela Round"/>
                        <a:sym typeface="Varela Round"/>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Define parameters to create a convolution filter</a:t>
                      </a:r>
                      <a:endParaRPr sz="1200">
                        <a:solidFill>
                          <a:srgbClr val="FFFFFF"/>
                        </a:solidFill>
                        <a:latin typeface="Varela Round"/>
                        <a:ea typeface="Varela Round"/>
                        <a:cs typeface="Varela Round"/>
                        <a:sym typeface="Varela Round"/>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sz="1200">
                        <a:solidFill>
                          <a:srgbClr val="FFFFFF"/>
                        </a:solidFill>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Maven Pro"/>
                          <a:ea typeface="Maven Pro"/>
                          <a:cs typeface="Maven Pro"/>
                          <a:sym typeface="Maven Pro"/>
                        </a:rPr>
                        <a:t>2. ReLU</a:t>
                      </a:r>
                      <a:endParaRPr sz="18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Adds non-linearity to the network</a:t>
                      </a:r>
                      <a:endParaRPr sz="1200">
                        <a:solidFill>
                          <a:srgbClr val="FFFFFF"/>
                        </a:solidFill>
                        <a:latin typeface="Varela Round"/>
                        <a:ea typeface="Varela Round"/>
                        <a:cs typeface="Varela Round"/>
                        <a:sym typeface="Varela Round"/>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Increases power of the classifier</a:t>
                      </a:r>
                      <a:endParaRPr sz="1200">
                        <a:solidFill>
                          <a:srgbClr val="FFFFFF"/>
                        </a:solidFill>
                        <a:latin typeface="Varela Round"/>
                        <a:ea typeface="Varela Round"/>
                        <a:cs typeface="Varela Round"/>
                        <a:sym typeface="Varela Round"/>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Changes any negative numbers to 0</a:t>
                      </a:r>
                      <a:endParaRPr sz="1200">
                        <a:solidFill>
                          <a:srgbClr val="FFFFFF"/>
                        </a:solidFill>
                        <a:latin typeface="Varela Round"/>
                        <a:ea typeface="Varela Round"/>
                        <a:cs typeface="Varela Round"/>
                        <a:sym typeface="Varela Round"/>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rPr>
                        <a:t>3. Max Pool</a:t>
                      </a:r>
                      <a:endParaRPr sz="1800">
                        <a:solidFill>
                          <a:srgbClr val="FFFFFF"/>
                        </a:solidFill>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Large images can be hard to handle for a computer</a:t>
                      </a:r>
                      <a:endParaRPr sz="1200">
                        <a:solidFill>
                          <a:srgbClr val="FFFFFF"/>
                        </a:solidFill>
                        <a:latin typeface="Varela Round"/>
                        <a:ea typeface="Varela Round"/>
                        <a:cs typeface="Varela Round"/>
                        <a:sym typeface="Varela Round"/>
                      </a:endParaRPr>
                    </a:p>
                    <a:p>
                      <a:pPr indent="-304800" lvl="0" marL="457200" rtl="0" algn="l">
                        <a:spcBef>
                          <a:spcPts val="0"/>
                        </a:spcBef>
                        <a:spcAft>
                          <a:spcPts val="0"/>
                        </a:spcAft>
                        <a:buClr>
                          <a:srgbClr val="FFFFFF"/>
                        </a:buClr>
                        <a:buSzPts val="1200"/>
                        <a:buFont typeface="Varela Round"/>
                        <a:buChar char="●"/>
                      </a:pPr>
                      <a:r>
                        <a:rPr lang="en" sz="1200">
                          <a:solidFill>
                            <a:srgbClr val="FFFFFF"/>
                          </a:solidFill>
                          <a:latin typeface="Varela Round"/>
                          <a:ea typeface="Varela Round"/>
                          <a:cs typeface="Varela Round"/>
                          <a:sym typeface="Varela Round"/>
                        </a:rPr>
                        <a:t>Max Pooling reduces the dimensions of an image</a:t>
                      </a:r>
                      <a:endParaRPr sz="1200">
                        <a:solidFill>
                          <a:srgbClr val="FFFFFF"/>
                        </a:solidFill>
                        <a:latin typeface="Varela Round"/>
                        <a:ea typeface="Varela Round"/>
                        <a:cs typeface="Varela Round"/>
                        <a:sym typeface="Varela Round"/>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1214525">
                <a:tc gridSpan="3">
                  <a:txBody>
                    <a:bodyPr/>
                    <a:lstStyle/>
                    <a:p>
                      <a:pPr indent="0" lvl="0" marL="0" rtl="0" algn="l">
                        <a:lnSpc>
                          <a:spcPct val="115000"/>
                        </a:lnSpc>
                        <a:spcBef>
                          <a:spcPts val="0"/>
                        </a:spcBef>
                        <a:spcAft>
                          <a:spcPts val="0"/>
                        </a:spcAft>
                        <a:buNone/>
                      </a:pPr>
                      <a:r>
                        <a:rPr lang="en" sz="1800">
                          <a:solidFill>
                            <a:schemeClr val="lt1"/>
                          </a:solidFill>
                          <a:latin typeface="Maven Pro"/>
                          <a:ea typeface="Maven Pro"/>
                          <a:cs typeface="Maven Pro"/>
                          <a:sym typeface="Maven Pro"/>
                        </a:rPr>
                        <a:t>Batchnorm</a:t>
                      </a:r>
                      <a:endParaRPr sz="1800">
                        <a:solidFill>
                          <a:schemeClr val="lt1"/>
                        </a:solidFill>
                        <a:latin typeface="Maven Pro"/>
                        <a:ea typeface="Maven Pro"/>
                        <a:cs typeface="Maven Pro"/>
                        <a:sym typeface="Maven Pro"/>
                      </a:endParaRPr>
                    </a:p>
                    <a:p>
                      <a:pPr indent="-304800" lvl="0" marL="457200" rtl="0" algn="l">
                        <a:lnSpc>
                          <a:spcPct val="115000"/>
                        </a:lnSpc>
                        <a:spcBef>
                          <a:spcPts val="0"/>
                        </a:spcBef>
                        <a:spcAft>
                          <a:spcPts val="0"/>
                        </a:spcAft>
                        <a:buClr>
                          <a:schemeClr val="lt1"/>
                        </a:buClr>
                        <a:buSzPts val="1200"/>
                        <a:buFont typeface="Varela Round"/>
                        <a:buChar char="●"/>
                      </a:pPr>
                      <a:r>
                        <a:rPr lang="en" sz="1200">
                          <a:solidFill>
                            <a:schemeClr val="lt1"/>
                          </a:solidFill>
                          <a:latin typeface="Varela Round"/>
                          <a:ea typeface="Varela Round"/>
                          <a:cs typeface="Varela Round"/>
                          <a:sym typeface="Varela Round"/>
                        </a:rPr>
                        <a:t>Goes in between Convolution and ReLU</a:t>
                      </a:r>
                      <a:endParaRPr sz="1200">
                        <a:solidFill>
                          <a:schemeClr val="lt1"/>
                        </a:solidFill>
                        <a:latin typeface="Varela Round"/>
                        <a:ea typeface="Varela Round"/>
                        <a:cs typeface="Varela Round"/>
                        <a:sym typeface="Varela Round"/>
                      </a:endParaRPr>
                    </a:p>
                    <a:p>
                      <a:pPr indent="-304800" lvl="0" marL="457200" rtl="0" algn="l">
                        <a:lnSpc>
                          <a:spcPct val="115000"/>
                        </a:lnSpc>
                        <a:spcBef>
                          <a:spcPts val="0"/>
                        </a:spcBef>
                        <a:spcAft>
                          <a:spcPts val="0"/>
                        </a:spcAft>
                        <a:buClr>
                          <a:schemeClr val="lt1"/>
                        </a:buClr>
                        <a:buSzPts val="1200"/>
                        <a:buFont typeface="Varela Round"/>
                        <a:buChar char="●"/>
                      </a:pPr>
                      <a:r>
                        <a:rPr lang="en" sz="1200">
                          <a:solidFill>
                            <a:schemeClr val="lt1"/>
                          </a:solidFill>
                          <a:latin typeface="Varela Round"/>
                          <a:ea typeface="Varela Round"/>
                          <a:cs typeface="Varela Round"/>
                          <a:sym typeface="Varela Round"/>
                        </a:rPr>
                        <a:t>Normalizes the range of values for the features at each layer </a:t>
                      </a:r>
                      <a:endParaRPr sz="1200">
                        <a:solidFill>
                          <a:schemeClr val="lt1"/>
                        </a:solidFill>
                        <a:latin typeface="Varela Round"/>
                        <a:ea typeface="Varela Round"/>
                        <a:cs typeface="Varela Round"/>
                        <a:sym typeface="Varela Round"/>
                      </a:endParaRPr>
                    </a:p>
                    <a:p>
                      <a:pPr indent="-304800" lvl="0" marL="457200" rtl="0" algn="l">
                        <a:lnSpc>
                          <a:spcPct val="115000"/>
                        </a:lnSpc>
                        <a:spcBef>
                          <a:spcPts val="0"/>
                        </a:spcBef>
                        <a:spcAft>
                          <a:spcPts val="0"/>
                        </a:spcAft>
                        <a:buClr>
                          <a:schemeClr val="lt1"/>
                        </a:buClr>
                        <a:buSzPts val="1200"/>
                        <a:buFont typeface="Varela Round"/>
                        <a:buChar char="●"/>
                      </a:pPr>
                      <a:r>
                        <a:rPr lang="en" sz="1200">
                          <a:solidFill>
                            <a:schemeClr val="lt1"/>
                          </a:solidFill>
                          <a:latin typeface="Varela Round"/>
                          <a:ea typeface="Varela Round"/>
                          <a:cs typeface="Varela Round"/>
                          <a:sym typeface="Varela Round"/>
                        </a:rPr>
                        <a:t>Reduces the training time and increases the convergence speed for the neural network</a:t>
                      </a:r>
                      <a:endParaRPr sz="1200">
                        <a:solidFill>
                          <a:schemeClr val="lt1"/>
                        </a:solidFill>
                        <a:latin typeface="Varela Round"/>
                        <a:ea typeface="Varela Round"/>
                        <a:cs typeface="Varela Round"/>
                        <a:sym typeface="Varela Round"/>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hMerge="1"/>
                <a:tc hMerge="1"/>
              </a:tr>
            </a:tbl>
          </a:graphicData>
        </a:graphic>
      </p:graphicFrame>
      <p:pic>
        <p:nvPicPr>
          <p:cNvPr id="525" name="Google Shape;525;p33"/>
          <p:cNvPicPr preferRelativeResize="0"/>
          <p:nvPr/>
        </p:nvPicPr>
        <p:blipFill rotWithShape="1">
          <a:blip r:embed="rId3">
            <a:alphaModFix/>
          </a:blip>
          <a:srcRect b="13627" l="14937" r="0" t="6817"/>
          <a:stretch/>
        </p:blipFill>
        <p:spPr>
          <a:xfrm>
            <a:off x="6602725" y="2187500"/>
            <a:ext cx="1928225" cy="972800"/>
          </a:xfrm>
          <a:prstGeom prst="rect">
            <a:avLst/>
          </a:prstGeom>
          <a:noFill/>
          <a:ln>
            <a:noFill/>
          </a:ln>
        </p:spPr>
      </p:pic>
      <p:sp>
        <p:nvSpPr>
          <p:cNvPr id="526" name="Google Shape;526;p33"/>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pic>
        <p:nvPicPr>
          <p:cNvPr id="527" name="Google Shape;527;p33"/>
          <p:cNvPicPr preferRelativeResize="0"/>
          <p:nvPr/>
        </p:nvPicPr>
        <p:blipFill rotWithShape="1">
          <a:blip r:embed="rId4">
            <a:alphaModFix/>
          </a:blip>
          <a:srcRect b="0" l="0" r="49969" t="69388"/>
          <a:stretch/>
        </p:blipFill>
        <p:spPr>
          <a:xfrm>
            <a:off x="3400600" y="2300063"/>
            <a:ext cx="2631150" cy="808974"/>
          </a:xfrm>
          <a:prstGeom prst="rect">
            <a:avLst/>
          </a:prstGeom>
          <a:noFill/>
          <a:ln>
            <a:noFill/>
          </a:ln>
        </p:spPr>
      </p:pic>
      <p:pic>
        <p:nvPicPr>
          <p:cNvPr id="528" name="Google Shape;528;p33"/>
          <p:cNvPicPr preferRelativeResize="0"/>
          <p:nvPr/>
        </p:nvPicPr>
        <p:blipFill>
          <a:blip r:embed="rId5">
            <a:alphaModFix/>
          </a:blip>
          <a:stretch>
            <a:fillRect/>
          </a:stretch>
        </p:blipFill>
        <p:spPr>
          <a:xfrm>
            <a:off x="1233637" y="2156849"/>
            <a:ext cx="909737" cy="1034100"/>
          </a:xfrm>
          <a:prstGeom prst="rect">
            <a:avLst/>
          </a:prstGeom>
          <a:noFill/>
          <a:ln>
            <a:noFill/>
          </a:ln>
        </p:spPr>
      </p:pic>
      <p:sp>
        <p:nvSpPr>
          <p:cNvPr id="529" name="Google Shape;529;p33"/>
          <p:cNvSpPr txBox="1"/>
          <p:nvPr/>
        </p:nvSpPr>
        <p:spPr>
          <a:xfrm>
            <a:off x="778250" y="4605800"/>
            <a:ext cx="66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Examples include: Resnet18, VGG11, and VGG11 with Batchnorm</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4"/>
          <p:cNvSpPr txBox="1"/>
          <p:nvPr>
            <p:ph type="title"/>
          </p:nvPr>
        </p:nvSpPr>
        <p:spPr>
          <a:xfrm>
            <a:off x="2415850" y="433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of Feature Extraction</a:t>
            </a:r>
            <a:endParaRPr/>
          </a:p>
        </p:txBody>
      </p:sp>
      <p:pic>
        <p:nvPicPr>
          <p:cNvPr id="535" name="Google Shape;535;p34"/>
          <p:cNvPicPr preferRelativeResize="0"/>
          <p:nvPr/>
        </p:nvPicPr>
        <p:blipFill>
          <a:blip r:embed="rId3">
            <a:alphaModFix/>
          </a:blip>
          <a:stretch>
            <a:fillRect/>
          </a:stretch>
        </p:blipFill>
        <p:spPr>
          <a:xfrm>
            <a:off x="2928763" y="1167502"/>
            <a:ext cx="3286475" cy="3449225"/>
          </a:xfrm>
          <a:prstGeom prst="rect">
            <a:avLst/>
          </a:prstGeom>
          <a:noFill/>
          <a:ln>
            <a:noFill/>
          </a:ln>
        </p:spPr>
      </p:pic>
      <p:sp>
        <p:nvSpPr>
          <p:cNvPr id="536" name="Google Shape;536;p34"/>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a:t>
            </a:r>
            <a:endParaRPr/>
          </a:p>
        </p:txBody>
      </p:sp>
      <p:pic>
        <p:nvPicPr>
          <p:cNvPr id="542" name="Google Shape;542;p35"/>
          <p:cNvPicPr preferRelativeResize="0"/>
          <p:nvPr/>
        </p:nvPicPr>
        <p:blipFill>
          <a:blip r:embed="rId3">
            <a:alphaModFix/>
          </a:blip>
          <a:stretch>
            <a:fillRect/>
          </a:stretch>
        </p:blipFill>
        <p:spPr>
          <a:xfrm>
            <a:off x="426625" y="1302525"/>
            <a:ext cx="8405674" cy="3231750"/>
          </a:xfrm>
          <a:prstGeom prst="rect">
            <a:avLst/>
          </a:prstGeom>
          <a:noFill/>
          <a:ln>
            <a:noFill/>
          </a:ln>
        </p:spPr>
      </p:pic>
      <p:pic>
        <p:nvPicPr>
          <p:cNvPr id="543" name="Google Shape;543;p35"/>
          <p:cNvPicPr preferRelativeResize="0"/>
          <p:nvPr/>
        </p:nvPicPr>
        <p:blipFill>
          <a:blip r:embed="rId4">
            <a:alphaModFix/>
          </a:blip>
          <a:stretch>
            <a:fillRect/>
          </a:stretch>
        </p:blipFill>
        <p:spPr>
          <a:xfrm>
            <a:off x="2611203" y="1391050"/>
            <a:ext cx="889351" cy="873574"/>
          </a:xfrm>
          <a:prstGeom prst="rect">
            <a:avLst/>
          </a:prstGeom>
          <a:noFill/>
          <a:ln>
            <a:noFill/>
          </a:ln>
        </p:spPr>
      </p:pic>
      <p:sp>
        <p:nvSpPr>
          <p:cNvPr id="544" name="Google Shape;544;p35"/>
          <p:cNvSpPr txBox="1"/>
          <p:nvPr/>
        </p:nvSpPr>
        <p:spPr>
          <a:xfrm>
            <a:off x="2368225" y="3100900"/>
            <a:ext cx="125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ven Pro"/>
                <a:ea typeface="Maven Pro"/>
                <a:cs typeface="Maven Pro"/>
                <a:sym typeface="Maven Pro"/>
              </a:rPr>
              <a:t>Convolution</a:t>
            </a:r>
            <a:endParaRPr>
              <a:latin typeface="Maven Pro"/>
              <a:ea typeface="Maven Pro"/>
              <a:cs typeface="Maven Pro"/>
              <a:sym typeface="Maven Pro"/>
            </a:endParaRPr>
          </a:p>
          <a:p>
            <a:pPr indent="0" lvl="0" marL="0" rtl="0" algn="l">
              <a:spcBef>
                <a:spcPts val="0"/>
              </a:spcBef>
              <a:spcAft>
                <a:spcPts val="0"/>
              </a:spcAft>
              <a:buNone/>
            </a:pPr>
            <a:r>
              <a:rPr lang="en">
                <a:latin typeface="Maven Pro"/>
                <a:ea typeface="Maven Pro"/>
                <a:cs typeface="Maven Pro"/>
                <a:sym typeface="Maven Pro"/>
              </a:rPr>
              <a:t>Batchnorm</a:t>
            </a:r>
            <a:endParaRPr>
              <a:latin typeface="Maven Pro"/>
              <a:ea typeface="Maven Pro"/>
              <a:cs typeface="Maven Pro"/>
              <a:sym typeface="Maven Pro"/>
            </a:endParaRPr>
          </a:p>
          <a:p>
            <a:pPr indent="0" lvl="0" marL="0" rtl="0" algn="l">
              <a:spcBef>
                <a:spcPts val="0"/>
              </a:spcBef>
              <a:spcAft>
                <a:spcPts val="0"/>
              </a:spcAft>
              <a:buNone/>
            </a:pPr>
            <a:r>
              <a:rPr lang="en">
                <a:latin typeface="Maven Pro"/>
                <a:ea typeface="Maven Pro"/>
                <a:cs typeface="Maven Pro"/>
                <a:sym typeface="Maven Pro"/>
              </a:rPr>
              <a:t>ReLU</a:t>
            </a:r>
            <a:endParaRPr>
              <a:latin typeface="Maven Pro"/>
              <a:ea typeface="Maven Pro"/>
              <a:cs typeface="Maven Pro"/>
              <a:sym typeface="Maven Pro"/>
            </a:endParaRPr>
          </a:p>
          <a:p>
            <a:pPr indent="0" lvl="0" marL="0" rtl="0" algn="l">
              <a:spcBef>
                <a:spcPts val="0"/>
              </a:spcBef>
              <a:spcAft>
                <a:spcPts val="0"/>
              </a:spcAft>
              <a:buNone/>
            </a:pPr>
            <a:r>
              <a:rPr lang="en">
                <a:latin typeface="Maven Pro"/>
                <a:ea typeface="Maven Pro"/>
                <a:cs typeface="Maven Pro"/>
                <a:sym typeface="Maven Pro"/>
              </a:rPr>
              <a:t>Max Pool</a:t>
            </a:r>
            <a:endParaRPr>
              <a:latin typeface="Maven Pro"/>
              <a:ea typeface="Maven Pro"/>
              <a:cs typeface="Maven Pro"/>
              <a:sym typeface="Maven Pro"/>
            </a:endParaRPr>
          </a:p>
        </p:txBody>
      </p:sp>
      <p:sp>
        <p:nvSpPr>
          <p:cNvPr id="545" name="Google Shape;545;p35"/>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pic>
        <p:nvPicPr>
          <p:cNvPr id="546" name="Google Shape;546;p35"/>
          <p:cNvPicPr preferRelativeResize="0"/>
          <p:nvPr/>
        </p:nvPicPr>
        <p:blipFill>
          <a:blip r:embed="rId5">
            <a:alphaModFix/>
          </a:blip>
          <a:stretch>
            <a:fillRect/>
          </a:stretch>
        </p:blipFill>
        <p:spPr>
          <a:xfrm>
            <a:off x="5619225" y="1391200"/>
            <a:ext cx="873274" cy="873274"/>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sp>
        <p:nvSpPr>
          <p:cNvPr id="552" name="Google Shape;552;p36"/>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pic>
        <p:nvPicPr>
          <p:cNvPr id="553" name="Google Shape;553;p36"/>
          <p:cNvPicPr preferRelativeResize="0"/>
          <p:nvPr/>
        </p:nvPicPr>
        <p:blipFill>
          <a:blip r:embed="rId3">
            <a:alphaModFix/>
          </a:blip>
          <a:stretch>
            <a:fillRect/>
          </a:stretch>
        </p:blipFill>
        <p:spPr>
          <a:xfrm>
            <a:off x="4269400" y="1450975"/>
            <a:ext cx="4699001" cy="2819401"/>
          </a:xfrm>
          <a:prstGeom prst="rect">
            <a:avLst/>
          </a:prstGeom>
          <a:noFill/>
          <a:ln>
            <a:noFill/>
          </a:ln>
        </p:spPr>
      </p:pic>
      <p:sp>
        <p:nvSpPr>
          <p:cNvPr id="554" name="Google Shape;554;p36"/>
          <p:cNvSpPr txBox="1"/>
          <p:nvPr/>
        </p:nvSpPr>
        <p:spPr>
          <a:xfrm>
            <a:off x="222025" y="1213725"/>
            <a:ext cx="3907800" cy="3263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Use Fully connected layers (FC) to map the extracted features to the output predicted class (ex. Dog)</a:t>
            </a:r>
            <a:endParaRPr sz="1600">
              <a:solidFill>
                <a:schemeClr val="lt1"/>
              </a:solidFill>
              <a:latin typeface="Maven Pro"/>
              <a:ea typeface="Maven Pro"/>
              <a:cs typeface="Maven Pro"/>
              <a:sym typeface="Maven Pro"/>
            </a:endParaRPr>
          </a:p>
          <a:p>
            <a:pPr indent="-330200" lvl="0" marL="457200" rtl="0" algn="l">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Each hidden layer has a set of nodes that connect to the layer before and after it</a:t>
            </a:r>
            <a:endParaRPr sz="1600">
              <a:solidFill>
                <a:schemeClr val="lt1"/>
              </a:solidFill>
              <a:latin typeface="Maven Pro"/>
              <a:ea typeface="Maven Pro"/>
              <a:cs typeface="Maven Pro"/>
              <a:sym typeface="Maven Pro"/>
            </a:endParaRPr>
          </a:p>
          <a:p>
            <a:pPr indent="-330200" lvl="0" marL="457200" rtl="0" algn="l">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Classification is a probability of certainty for possible outputs</a:t>
            </a:r>
            <a:endParaRPr sz="1600">
              <a:solidFill>
                <a:schemeClr val="lt1"/>
              </a:solidFill>
              <a:latin typeface="Maven Pro"/>
              <a:ea typeface="Maven Pro"/>
              <a:cs typeface="Maven Pro"/>
              <a:sym typeface="Maven Pro"/>
            </a:endParaRPr>
          </a:p>
          <a:p>
            <a:pPr indent="-330200" lvl="0" marL="457200" rtl="0" algn="l">
              <a:lnSpc>
                <a:spcPct val="115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We can adjust the weights in the layers to classify better (closer to 100%)</a:t>
            </a:r>
            <a:endParaRPr sz="1200">
              <a:latin typeface="Maven Pro"/>
              <a:ea typeface="Maven Pro"/>
              <a:cs typeface="Maven Pro"/>
              <a:sym typeface="Maven Pro"/>
            </a:endParaRPr>
          </a:p>
        </p:txBody>
      </p:sp>
      <p:pic>
        <p:nvPicPr>
          <p:cNvPr id="555" name="Google Shape;555;p36"/>
          <p:cNvPicPr preferRelativeResize="0"/>
          <p:nvPr/>
        </p:nvPicPr>
        <p:blipFill>
          <a:blip r:embed="rId4">
            <a:alphaModFix/>
          </a:blip>
          <a:stretch>
            <a:fillRect/>
          </a:stretch>
        </p:blipFill>
        <p:spPr>
          <a:xfrm>
            <a:off x="8347246" y="2285400"/>
            <a:ext cx="584154" cy="572700"/>
          </a:xfrm>
          <a:prstGeom prst="rect">
            <a:avLst/>
          </a:prstGeom>
          <a:noFill/>
          <a:ln>
            <a:noFill/>
          </a:ln>
        </p:spPr>
      </p:pic>
      <p:pic>
        <p:nvPicPr>
          <p:cNvPr id="556" name="Google Shape;556;p36"/>
          <p:cNvPicPr preferRelativeResize="0"/>
          <p:nvPr/>
        </p:nvPicPr>
        <p:blipFill>
          <a:blip r:embed="rId5">
            <a:alphaModFix/>
          </a:blip>
          <a:stretch>
            <a:fillRect/>
          </a:stretch>
        </p:blipFill>
        <p:spPr>
          <a:xfrm>
            <a:off x="8405800" y="3032850"/>
            <a:ext cx="525600" cy="509517"/>
          </a:xfrm>
          <a:prstGeom prst="rect">
            <a:avLst/>
          </a:prstGeom>
          <a:noFill/>
          <a:ln>
            <a:noFill/>
          </a:ln>
        </p:spPr>
      </p:pic>
      <p:sp>
        <p:nvSpPr>
          <p:cNvPr id="557" name="Google Shape;557;p36"/>
          <p:cNvSpPr txBox="1"/>
          <p:nvPr/>
        </p:nvSpPr>
        <p:spPr>
          <a:xfrm>
            <a:off x="8298825" y="1825188"/>
            <a:ext cx="6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70%</a:t>
            </a:r>
            <a:endParaRPr>
              <a:solidFill>
                <a:srgbClr val="FFFFFF"/>
              </a:solidFill>
              <a:latin typeface="Maven Pro"/>
              <a:ea typeface="Maven Pro"/>
              <a:cs typeface="Maven Pro"/>
              <a:sym typeface="Maven Pro"/>
            </a:endParaRPr>
          </a:p>
        </p:txBody>
      </p:sp>
      <p:sp>
        <p:nvSpPr>
          <p:cNvPr id="558" name="Google Shape;558;p36"/>
          <p:cNvSpPr txBox="1"/>
          <p:nvPr/>
        </p:nvSpPr>
        <p:spPr>
          <a:xfrm>
            <a:off x="8328100" y="3542363"/>
            <a:ext cx="6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30</a:t>
            </a:r>
            <a:r>
              <a:rPr lang="en">
                <a:solidFill>
                  <a:srgbClr val="FFFFFF"/>
                </a:solidFill>
                <a:latin typeface="Maven Pro"/>
                <a:ea typeface="Maven Pro"/>
                <a:cs typeface="Maven Pro"/>
                <a:sym typeface="Maven Pro"/>
              </a:rPr>
              <a:t>%</a:t>
            </a:r>
            <a:endParaRPr>
              <a:solidFill>
                <a:srgbClr val="FFFFFF"/>
              </a:solidFill>
              <a:latin typeface="Maven Pro"/>
              <a:ea typeface="Maven Pro"/>
              <a:cs typeface="Maven Pro"/>
              <a:sym typeface="Maven Pro"/>
            </a:endParaRPr>
          </a:p>
        </p:txBody>
      </p:sp>
      <p:cxnSp>
        <p:nvCxnSpPr>
          <p:cNvPr id="559" name="Google Shape;559;p36"/>
          <p:cNvCxnSpPr/>
          <p:nvPr/>
        </p:nvCxnSpPr>
        <p:spPr>
          <a:xfrm flipH="1" rot="10800000">
            <a:off x="5491325" y="4099900"/>
            <a:ext cx="2538300" cy="7500"/>
          </a:xfrm>
          <a:prstGeom prst="straightConnector1">
            <a:avLst/>
          </a:prstGeom>
          <a:noFill/>
          <a:ln cap="flat" cmpd="sng" w="28575">
            <a:solidFill>
              <a:srgbClr val="FFFFFF"/>
            </a:solidFill>
            <a:prstDash val="solid"/>
            <a:round/>
            <a:headEnd len="med" w="med" type="none"/>
            <a:tailEnd len="med" w="med" type="none"/>
          </a:ln>
        </p:spPr>
      </p:cxnSp>
      <p:cxnSp>
        <p:nvCxnSpPr>
          <p:cNvPr id="560" name="Google Shape;560;p36"/>
          <p:cNvCxnSpPr/>
          <p:nvPr/>
        </p:nvCxnSpPr>
        <p:spPr>
          <a:xfrm rot="10800000">
            <a:off x="5491325" y="3885500"/>
            <a:ext cx="0" cy="236700"/>
          </a:xfrm>
          <a:prstGeom prst="straightConnector1">
            <a:avLst/>
          </a:prstGeom>
          <a:noFill/>
          <a:ln cap="flat" cmpd="sng" w="28575">
            <a:solidFill>
              <a:srgbClr val="FFFFFF"/>
            </a:solidFill>
            <a:prstDash val="solid"/>
            <a:round/>
            <a:headEnd len="med" w="med" type="none"/>
            <a:tailEnd len="med" w="med" type="none"/>
          </a:ln>
        </p:spPr>
      </p:cxnSp>
      <p:cxnSp>
        <p:nvCxnSpPr>
          <p:cNvPr id="561" name="Google Shape;561;p36"/>
          <p:cNvCxnSpPr/>
          <p:nvPr/>
        </p:nvCxnSpPr>
        <p:spPr>
          <a:xfrm rot="10800000">
            <a:off x="8029625" y="3885500"/>
            <a:ext cx="0" cy="236700"/>
          </a:xfrm>
          <a:prstGeom prst="straightConnector1">
            <a:avLst/>
          </a:prstGeom>
          <a:noFill/>
          <a:ln cap="flat" cmpd="sng" w="28575">
            <a:solidFill>
              <a:srgbClr val="FFFFFF"/>
            </a:solidFill>
            <a:prstDash val="solid"/>
            <a:round/>
            <a:headEnd len="med" w="med" type="none"/>
            <a:tailEnd len="med" w="med" type="none"/>
          </a:ln>
        </p:spPr>
      </p:cxnSp>
      <p:cxnSp>
        <p:nvCxnSpPr>
          <p:cNvPr id="562" name="Google Shape;562;p36"/>
          <p:cNvCxnSpPr/>
          <p:nvPr/>
        </p:nvCxnSpPr>
        <p:spPr>
          <a:xfrm rot="10800000">
            <a:off x="6713800" y="4122200"/>
            <a:ext cx="0" cy="236700"/>
          </a:xfrm>
          <a:prstGeom prst="straightConnector1">
            <a:avLst/>
          </a:prstGeom>
          <a:noFill/>
          <a:ln cap="flat" cmpd="sng" w="28575">
            <a:solidFill>
              <a:srgbClr val="FFFFFF"/>
            </a:solidFill>
            <a:prstDash val="solid"/>
            <a:round/>
            <a:headEnd len="med" w="med" type="none"/>
            <a:tailEnd len="med" w="med" type="none"/>
          </a:ln>
        </p:spPr>
      </p:cxnSp>
      <p:sp>
        <p:nvSpPr>
          <p:cNvPr id="563" name="Google Shape;563;p36"/>
          <p:cNvSpPr txBox="1"/>
          <p:nvPr/>
        </p:nvSpPr>
        <p:spPr>
          <a:xfrm>
            <a:off x="5844250" y="4358900"/>
            <a:ext cx="173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FC Layers</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569" name="Google Shape;569;p37"/>
          <p:cNvSpPr txBox="1"/>
          <p:nvPr>
            <p:ph idx="1" type="body"/>
          </p:nvPr>
        </p:nvSpPr>
        <p:spPr>
          <a:xfrm>
            <a:off x="311700" y="1152475"/>
            <a:ext cx="4929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take pretrained weights and use them to speed up the learning process!</a:t>
            </a:r>
            <a:endParaRPr/>
          </a:p>
          <a:p>
            <a:pPr indent="-342900" lvl="0" marL="457200" rtl="0" algn="l">
              <a:spcBef>
                <a:spcPts val="0"/>
              </a:spcBef>
              <a:spcAft>
                <a:spcPts val="0"/>
              </a:spcAft>
              <a:buSzPts val="1800"/>
              <a:buChar char="●"/>
            </a:pPr>
            <a:r>
              <a:rPr lang="en"/>
              <a:t>For this project, we can use ImageNet’s pretrained weights </a:t>
            </a:r>
            <a:endParaRPr/>
          </a:p>
        </p:txBody>
      </p:sp>
      <p:pic>
        <p:nvPicPr>
          <p:cNvPr id="570" name="Google Shape;570;p37"/>
          <p:cNvPicPr preferRelativeResize="0"/>
          <p:nvPr/>
        </p:nvPicPr>
        <p:blipFill>
          <a:blip r:embed="rId3">
            <a:alphaModFix/>
          </a:blip>
          <a:stretch>
            <a:fillRect/>
          </a:stretch>
        </p:blipFill>
        <p:spPr>
          <a:xfrm>
            <a:off x="5919975" y="952662"/>
            <a:ext cx="3130650" cy="3816025"/>
          </a:xfrm>
          <a:prstGeom prst="rect">
            <a:avLst/>
          </a:prstGeom>
          <a:noFill/>
          <a:ln>
            <a:noFill/>
          </a:ln>
        </p:spPr>
      </p:pic>
      <p:pic>
        <p:nvPicPr>
          <p:cNvPr id="571" name="Google Shape;571;p37"/>
          <p:cNvPicPr preferRelativeResize="0"/>
          <p:nvPr/>
        </p:nvPicPr>
        <p:blipFill>
          <a:blip r:embed="rId4">
            <a:alphaModFix/>
          </a:blip>
          <a:stretch>
            <a:fillRect/>
          </a:stretch>
        </p:blipFill>
        <p:spPr>
          <a:xfrm>
            <a:off x="1722088" y="3483250"/>
            <a:ext cx="618675" cy="530300"/>
          </a:xfrm>
          <a:prstGeom prst="rect">
            <a:avLst/>
          </a:prstGeom>
          <a:noFill/>
          <a:ln>
            <a:noFill/>
          </a:ln>
        </p:spPr>
      </p:pic>
      <p:sp>
        <p:nvSpPr>
          <p:cNvPr id="572" name="Google Shape;572;p37"/>
          <p:cNvSpPr txBox="1"/>
          <p:nvPr/>
        </p:nvSpPr>
        <p:spPr>
          <a:xfrm>
            <a:off x="3805225" y="3034388"/>
            <a:ext cx="16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Transfer Learning</a:t>
            </a:r>
            <a:endParaRPr>
              <a:solidFill>
                <a:schemeClr val="lt1"/>
              </a:solidFill>
              <a:latin typeface="Maven Pro"/>
              <a:ea typeface="Maven Pro"/>
              <a:cs typeface="Maven Pro"/>
              <a:sym typeface="Maven Pro"/>
            </a:endParaRPr>
          </a:p>
        </p:txBody>
      </p:sp>
      <p:pic>
        <p:nvPicPr>
          <p:cNvPr id="573" name="Google Shape;573;p37"/>
          <p:cNvPicPr preferRelativeResize="0"/>
          <p:nvPr/>
        </p:nvPicPr>
        <p:blipFill>
          <a:blip r:embed="rId5">
            <a:alphaModFix/>
          </a:blip>
          <a:stretch>
            <a:fillRect/>
          </a:stretch>
        </p:blipFill>
        <p:spPr>
          <a:xfrm>
            <a:off x="418425" y="3110051"/>
            <a:ext cx="3094125" cy="248875"/>
          </a:xfrm>
          <a:prstGeom prst="rect">
            <a:avLst/>
          </a:prstGeom>
          <a:noFill/>
          <a:ln>
            <a:noFill/>
          </a:ln>
        </p:spPr>
      </p:pic>
      <p:pic>
        <p:nvPicPr>
          <p:cNvPr id="574" name="Google Shape;574;p37"/>
          <p:cNvPicPr preferRelativeResize="0"/>
          <p:nvPr/>
        </p:nvPicPr>
        <p:blipFill>
          <a:blip r:embed="rId6">
            <a:alphaModFix/>
          </a:blip>
          <a:stretch>
            <a:fillRect/>
          </a:stretch>
        </p:blipFill>
        <p:spPr>
          <a:xfrm>
            <a:off x="418425" y="4268750"/>
            <a:ext cx="3094125" cy="300125"/>
          </a:xfrm>
          <a:prstGeom prst="rect">
            <a:avLst/>
          </a:prstGeom>
          <a:noFill/>
          <a:ln>
            <a:noFill/>
          </a:ln>
        </p:spPr>
      </p:pic>
      <p:sp>
        <p:nvSpPr>
          <p:cNvPr id="575" name="Google Shape;575;p37"/>
          <p:cNvSpPr txBox="1"/>
          <p:nvPr/>
        </p:nvSpPr>
        <p:spPr>
          <a:xfrm>
            <a:off x="3715750" y="4268750"/>
            <a:ext cx="21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Learning from Scratch</a:t>
            </a:r>
            <a:endParaRPr>
              <a:solidFill>
                <a:schemeClr val="lt1"/>
              </a:solidFill>
              <a:latin typeface="Maven Pro"/>
              <a:ea typeface="Maven Pro"/>
              <a:cs typeface="Maven Pro"/>
              <a:sym typeface="Maven Pro"/>
            </a:endParaRPr>
          </a:p>
        </p:txBody>
      </p:sp>
      <p:sp>
        <p:nvSpPr>
          <p:cNvPr id="576" name="Google Shape;576;p37"/>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8"/>
          <p:cNvSpPr txBox="1"/>
          <p:nvPr>
            <p:ph type="title"/>
          </p:nvPr>
        </p:nvSpPr>
        <p:spPr>
          <a:xfrm>
            <a:off x="311700" y="199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Training-Loss and Optimization</a:t>
            </a:r>
            <a:endParaRPr/>
          </a:p>
        </p:txBody>
      </p:sp>
      <p:sp>
        <p:nvSpPr>
          <p:cNvPr id="582" name="Google Shape;582;p38"/>
          <p:cNvSpPr txBox="1"/>
          <p:nvPr>
            <p:ph idx="1" type="body"/>
          </p:nvPr>
        </p:nvSpPr>
        <p:spPr>
          <a:xfrm>
            <a:off x="311700" y="689700"/>
            <a:ext cx="8520600" cy="349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Objective during training of a neural network is to minimize the loss function </a:t>
            </a:r>
            <a:endParaRPr sz="1600"/>
          </a:p>
          <a:p>
            <a:pPr indent="-330200" lvl="0" marL="457200" rtl="0" algn="l">
              <a:spcBef>
                <a:spcPts val="0"/>
              </a:spcBef>
              <a:spcAft>
                <a:spcPts val="0"/>
              </a:spcAft>
              <a:buSzPts val="1600"/>
              <a:buChar char="●"/>
            </a:pPr>
            <a:r>
              <a:rPr lang="en" sz="1600"/>
              <a:t>Loss </a:t>
            </a:r>
            <a:r>
              <a:rPr lang="en" sz="1600"/>
              <a:t>function ~ cross entropy loss</a:t>
            </a:r>
            <a:endParaRPr sz="1600"/>
          </a:p>
          <a:p>
            <a:pPr indent="-304800" lvl="1" marL="914400" rtl="0" algn="l">
              <a:spcBef>
                <a:spcPts val="0"/>
              </a:spcBef>
              <a:spcAft>
                <a:spcPts val="0"/>
              </a:spcAft>
              <a:buSzPts val="1200"/>
              <a:buChar char="○"/>
            </a:pPr>
            <a:r>
              <a:rPr lang="en" sz="1200"/>
              <a:t>T</a:t>
            </a:r>
            <a:r>
              <a:rPr lang="en" sz="1200"/>
              <a:t>ells us how good our </a:t>
            </a:r>
            <a:r>
              <a:rPr lang="en" sz="1200"/>
              <a:t>classifier</a:t>
            </a:r>
            <a:r>
              <a:rPr lang="en" sz="1200"/>
              <a:t> is </a:t>
            </a:r>
            <a:endParaRPr sz="1200"/>
          </a:p>
          <a:p>
            <a:pPr indent="-304800" lvl="1" marL="914400" rtl="0" algn="l">
              <a:spcBef>
                <a:spcPts val="0"/>
              </a:spcBef>
              <a:spcAft>
                <a:spcPts val="0"/>
              </a:spcAft>
              <a:buSzPts val="1200"/>
              <a:buChar char="○"/>
            </a:pPr>
            <a:r>
              <a:rPr lang="en" sz="1200"/>
              <a:t>The lower, </a:t>
            </a:r>
            <a:r>
              <a:rPr lang="en" sz="1200"/>
              <a:t> the more accurate the predictions</a:t>
            </a:r>
            <a:endParaRPr sz="1200"/>
          </a:p>
          <a:p>
            <a:pPr indent="-304800" lvl="1" marL="914400" rtl="0" algn="l">
              <a:spcBef>
                <a:spcPts val="0"/>
              </a:spcBef>
              <a:spcAft>
                <a:spcPts val="0"/>
              </a:spcAft>
              <a:buSzPts val="1200"/>
              <a:buChar char="○"/>
            </a:pPr>
            <a:r>
              <a:rPr lang="en" sz="1200"/>
              <a:t>Loss of 0 means the prediction is perfect</a:t>
            </a:r>
            <a:endParaRPr sz="1200"/>
          </a:p>
          <a:p>
            <a:pPr indent="-304800" lvl="1" marL="914400" rtl="0" algn="l">
              <a:spcBef>
                <a:spcPts val="0"/>
              </a:spcBef>
              <a:spcAft>
                <a:spcPts val="0"/>
              </a:spcAft>
              <a:buSzPts val="1200"/>
              <a:buChar char="○"/>
            </a:pPr>
            <a:r>
              <a:rPr lang="en" sz="1200"/>
              <a:t>C</a:t>
            </a:r>
            <a:r>
              <a:rPr lang="en" sz="1200"/>
              <a:t>an decrease the loss by increasing the number of epochs</a:t>
            </a:r>
            <a:endParaRPr sz="1600"/>
          </a:p>
          <a:p>
            <a:pPr indent="-330200" lvl="0" marL="457200" rtl="0" algn="l">
              <a:spcBef>
                <a:spcPts val="0"/>
              </a:spcBef>
              <a:spcAft>
                <a:spcPts val="0"/>
              </a:spcAft>
              <a:buSzPts val="1600"/>
              <a:buChar char="●"/>
            </a:pPr>
            <a:r>
              <a:rPr lang="en" sz="1600"/>
              <a:t>Optimizers are algorithms or methods used to change attributes of the neural network such as weights and learning rate in order to reduce the loss</a:t>
            </a:r>
            <a:endParaRPr sz="1600"/>
          </a:p>
          <a:p>
            <a:pPr indent="-311150" lvl="1" marL="914400" rtl="0" algn="l">
              <a:spcBef>
                <a:spcPts val="0"/>
              </a:spcBef>
              <a:spcAft>
                <a:spcPts val="0"/>
              </a:spcAft>
              <a:buSzPts val="1300"/>
              <a:buChar char="○"/>
            </a:pPr>
            <a:r>
              <a:rPr lang="en" sz="1300"/>
              <a:t>Learning</a:t>
            </a:r>
            <a:r>
              <a:rPr lang="en" sz="1300"/>
              <a:t> rate = 0.0001</a:t>
            </a:r>
            <a:endParaRPr sz="1300"/>
          </a:p>
          <a:p>
            <a:pPr indent="-311150" lvl="1" marL="914400" rtl="0" algn="l">
              <a:spcBef>
                <a:spcPts val="0"/>
              </a:spcBef>
              <a:spcAft>
                <a:spcPts val="0"/>
              </a:spcAft>
              <a:buSzPts val="1300"/>
              <a:buChar char="○"/>
            </a:pPr>
            <a:r>
              <a:rPr lang="en" sz="1300"/>
              <a:t>Hyperparameter used in training neural networks </a:t>
            </a:r>
            <a:endParaRPr sz="1300"/>
          </a:p>
          <a:p>
            <a:pPr indent="-311150" lvl="1" marL="914400" rtl="0" algn="l">
              <a:spcBef>
                <a:spcPts val="0"/>
              </a:spcBef>
              <a:spcAft>
                <a:spcPts val="0"/>
              </a:spcAft>
              <a:buSzPts val="1300"/>
              <a:buChar char="○"/>
            </a:pPr>
            <a:r>
              <a:rPr lang="en" sz="1300"/>
              <a:t>Epoch = Going through the dataset once</a:t>
            </a:r>
            <a:endParaRPr sz="13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457200" rtl="0" algn="l">
              <a:spcBef>
                <a:spcPts val="1600"/>
              </a:spcBef>
              <a:spcAft>
                <a:spcPts val="1600"/>
              </a:spcAft>
              <a:buNone/>
            </a:pPr>
            <a:r>
              <a:t/>
            </a:r>
            <a:endParaRPr/>
          </a:p>
        </p:txBody>
      </p:sp>
      <p:pic>
        <p:nvPicPr>
          <p:cNvPr id="583" name="Google Shape;583;p38"/>
          <p:cNvPicPr preferRelativeResize="0"/>
          <p:nvPr/>
        </p:nvPicPr>
        <p:blipFill rotWithShape="1">
          <a:blip r:embed="rId3">
            <a:alphaModFix/>
          </a:blip>
          <a:srcRect b="0" l="0" r="0" t="25898"/>
          <a:stretch/>
        </p:blipFill>
        <p:spPr>
          <a:xfrm>
            <a:off x="4572000" y="3435775"/>
            <a:ext cx="4266555" cy="1362001"/>
          </a:xfrm>
          <a:prstGeom prst="rect">
            <a:avLst/>
          </a:prstGeom>
          <a:noFill/>
          <a:ln>
            <a:noFill/>
          </a:ln>
        </p:spPr>
      </p:pic>
      <p:sp>
        <p:nvSpPr>
          <p:cNvPr id="584" name="Google Shape;584;p38"/>
          <p:cNvSpPr/>
          <p:nvPr/>
        </p:nvSpPr>
        <p:spPr>
          <a:xfrm>
            <a:off x="4477175" y="4568875"/>
            <a:ext cx="2405400" cy="287400"/>
          </a:xfrm>
          <a:prstGeom prst="ellipse">
            <a:avLst/>
          </a:prstGeom>
          <a:noFill/>
          <a:ln cap="flat" cmpd="sng" w="2857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p:txBody>
      </p:sp>
      <p:sp>
        <p:nvSpPr>
          <p:cNvPr id="585" name="Google Shape;585;p38"/>
          <p:cNvSpPr txBox="1"/>
          <p:nvPr/>
        </p:nvSpPr>
        <p:spPr>
          <a:xfrm>
            <a:off x="5628150" y="4743300"/>
            <a:ext cx="54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Epoch 4 for VGG11</a:t>
            </a:r>
            <a:endParaRPr>
              <a:solidFill>
                <a:schemeClr val="lt1"/>
              </a:solidFill>
              <a:latin typeface="Maven Pro"/>
              <a:ea typeface="Maven Pro"/>
              <a:cs typeface="Maven Pro"/>
              <a:sym typeface="Maven Pro"/>
            </a:endParaRPr>
          </a:p>
        </p:txBody>
      </p:sp>
      <p:pic>
        <p:nvPicPr>
          <p:cNvPr id="586" name="Google Shape;586;p38"/>
          <p:cNvPicPr preferRelativeResize="0"/>
          <p:nvPr/>
        </p:nvPicPr>
        <p:blipFill rotWithShape="1">
          <a:blip r:embed="rId4">
            <a:alphaModFix/>
          </a:blip>
          <a:srcRect b="5507" l="0" r="0" t="24864"/>
          <a:stretch/>
        </p:blipFill>
        <p:spPr>
          <a:xfrm>
            <a:off x="311700" y="3409525"/>
            <a:ext cx="3873529" cy="1362001"/>
          </a:xfrm>
          <a:prstGeom prst="rect">
            <a:avLst/>
          </a:prstGeom>
          <a:noFill/>
          <a:ln>
            <a:noFill/>
          </a:ln>
        </p:spPr>
      </p:pic>
      <p:sp>
        <p:nvSpPr>
          <p:cNvPr id="587" name="Google Shape;587;p38"/>
          <p:cNvSpPr/>
          <p:nvPr/>
        </p:nvSpPr>
        <p:spPr>
          <a:xfrm>
            <a:off x="239025" y="4598125"/>
            <a:ext cx="2310600" cy="228900"/>
          </a:xfrm>
          <a:prstGeom prst="ellipse">
            <a:avLst/>
          </a:prstGeom>
          <a:noFill/>
          <a:ln cap="flat" cmpd="sng" w="2857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p:txBody>
      </p:sp>
      <p:sp>
        <p:nvSpPr>
          <p:cNvPr id="588" name="Google Shape;588;p38"/>
          <p:cNvSpPr txBox="1"/>
          <p:nvPr/>
        </p:nvSpPr>
        <p:spPr>
          <a:xfrm>
            <a:off x="1082250" y="4743300"/>
            <a:ext cx="54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Epoch 0 for VGG11</a:t>
            </a:r>
            <a:endParaRPr>
              <a:solidFill>
                <a:schemeClr val="lt1"/>
              </a:solidFill>
              <a:latin typeface="Maven Pro"/>
              <a:ea typeface="Maven Pro"/>
              <a:cs typeface="Maven Pro"/>
              <a:sym typeface="Maven Pro"/>
            </a:endParaRPr>
          </a:p>
        </p:txBody>
      </p:sp>
      <p:pic>
        <p:nvPicPr>
          <p:cNvPr descr="How to choose cross-entropy loss function in Keras? - knowledge Transfer" id="589" name="Google Shape;589;p38"/>
          <p:cNvPicPr preferRelativeResize="0"/>
          <p:nvPr/>
        </p:nvPicPr>
        <p:blipFill>
          <a:blip r:embed="rId5">
            <a:alphaModFix/>
          </a:blip>
          <a:stretch>
            <a:fillRect/>
          </a:stretch>
        </p:blipFill>
        <p:spPr>
          <a:xfrm>
            <a:off x="5753350" y="1183800"/>
            <a:ext cx="2265450" cy="815050"/>
          </a:xfrm>
          <a:prstGeom prst="rect">
            <a:avLst/>
          </a:prstGeom>
          <a:noFill/>
          <a:ln>
            <a:noFill/>
          </a:ln>
        </p:spPr>
      </p:pic>
      <p:sp>
        <p:nvSpPr>
          <p:cNvPr id="590" name="Google Shape;590;p38"/>
          <p:cNvSpPr txBox="1"/>
          <p:nvPr/>
        </p:nvSpPr>
        <p:spPr>
          <a:xfrm>
            <a:off x="740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AZ</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9"/>
          <p:cNvSpPr txBox="1"/>
          <p:nvPr>
            <p:ph type="title"/>
          </p:nvPr>
        </p:nvSpPr>
        <p:spPr>
          <a:xfrm>
            <a:off x="242200" y="203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for VGG11_BN and transfer learning</a:t>
            </a:r>
            <a:endParaRPr/>
          </a:p>
        </p:txBody>
      </p:sp>
      <p:pic>
        <p:nvPicPr>
          <p:cNvPr id="596" name="Google Shape;596;p39"/>
          <p:cNvPicPr preferRelativeResize="0"/>
          <p:nvPr/>
        </p:nvPicPr>
        <p:blipFill rotWithShape="1">
          <a:blip r:embed="rId3">
            <a:alphaModFix/>
          </a:blip>
          <a:srcRect b="8725" l="0" r="0" t="0"/>
          <a:stretch/>
        </p:blipFill>
        <p:spPr>
          <a:xfrm>
            <a:off x="2319288" y="776450"/>
            <a:ext cx="4505426" cy="4112174"/>
          </a:xfrm>
          <a:prstGeom prst="rect">
            <a:avLst/>
          </a:prstGeom>
          <a:noFill/>
          <a:ln>
            <a:noFill/>
          </a:ln>
        </p:spPr>
      </p:pic>
      <p:sp>
        <p:nvSpPr>
          <p:cNvPr id="597" name="Google Shape;597;p39"/>
          <p:cNvSpPr txBox="1"/>
          <p:nvPr/>
        </p:nvSpPr>
        <p:spPr>
          <a:xfrm>
            <a:off x="740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AZ</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0"/>
          <p:cNvSpPr txBox="1"/>
          <p:nvPr>
            <p:ph type="title"/>
          </p:nvPr>
        </p:nvSpPr>
        <p:spPr>
          <a:xfrm>
            <a:off x="311700" y="141600"/>
            <a:ext cx="409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in Various Models</a:t>
            </a:r>
            <a:endParaRPr/>
          </a:p>
        </p:txBody>
      </p:sp>
      <p:sp>
        <p:nvSpPr>
          <p:cNvPr id="603" name="Google Shape;603;p40"/>
          <p:cNvSpPr txBox="1"/>
          <p:nvPr/>
        </p:nvSpPr>
        <p:spPr>
          <a:xfrm>
            <a:off x="6492775" y="2384075"/>
            <a:ext cx="16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604" name="Google Shape;604;p40"/>
          <p:cNvSpPr txBox="1"/>
          <p:nvPr/>
        </p:nvSpPr>
        <p:spPr>
          <a:xfrm>
            <a:off x="0" y="48469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LL</a:t>
            </a:r>
            <a:endParaRPr>
              <a:solidFill>
                <a:srgbClr val="FFFFFF"/>
              </a:solidFill>
              <a:latin typeface="Maven Pro"/>
              <a:ea typeface="Maven Pro"/>
              <a:cs typeface="Maven Pro"/>
              <a:sym typeface="Maven Pro"/>
            </a:endParaRPr>
          </a:p>
        </p:txBody>
      </p:sp>
      <p:graphicFrame>
        <p:nvGraphicFramePr>
          <p:cNvPr id="605" name="Google Shape;605;p40"/>
          <p:cNvGraphicFramePr/>
          <p:nvPr/>
        </p:nvGraphicFramePr>
        <p:xfrm>
          <a:off x="271600" y="773550"/>
          <a:ext cx="3000000" cy="3000000"/>
        </p:xfrm>
        <a:graphic>
          <a:graphicData uri="http://schemas.openxmlformats.org/drawingml/2006/table">
            <a:tbl>
              <a:tblPr>
                <a:noFill/>
                <a:tableStyleId>{6EF548E0-3425-4A08-B0C7-AF8ABD26A3ED}</a:tableStyleId>
              </a:tblPr>
              <a:tblGrid>
                <a:gridCol w="4300400"/>
                <a:gridCol w="4300400"/>
              </a:tblGrid>
              <a:tr h="2068775">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Resnet 18 Pretrained vs Training from Scratch</a:t>
                      </a:r>
                      <a:endParaRPr sz="12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VGG 11 Pretrained vs Training from Scratch</a:t>
                      </a:r>
                      <a:endParaRPr sz="12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068775">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VGG11_BN Pretrained vs Training from Scratch</a:t>
                      </a:r>
                      <a:endParaRPr sz="12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a:ea typeface="Roboto"/>
                          <a:cs typeface="Roboto"/>
                          <a:sym typeface="Roboto"/>
                        </a:rPr>
                        <a:t>Resnet 18 vs VGG 11 vs VGG 11_BN (All Pretrained)</a:t>
                      </a:r>
                      <a:endParaRPr sz="12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pic>
        <p:nvPicPr>
          <p:cNvPr id="606" name="Google Shape;606;p40"/>
          <p:cNvPicPr preferRelativeResize="0"/>
          <p:nvPr/>
        </p:nvPicPr>
        <p:blipFill>
          <a:blip r:embed="rId3">
            <a:alphaModFix/>
          </a:blip>
          <a:stretch>
            <a:fillRect/>
          </a:stretch>
        </p:blipFill>
        <p:spPr>
          <a:xfrm>
            <a:off x="1170300" y="1147975"/>
            <a:ext cx="2374489" cy="1636300"/>
          </a:xfrm>
          <a:prstGeom prst="rect">
            <a:avLst/>
          </a:prstGeom>
          <a:noFill/>
          <a:ln>
            <a:noFill/>
          </a:ln>
        </p:spPr>
      </p:pic>
      <p:pic>
        <p:nvPicPr>
          <p:cNvPr id="607" name="Google Shape;607;p40"/>
          <p:cNvPicPr preferRelativeResize="0"/>
          <p:nvPr/>
        </p:nvPicPr>
        <p:blipFill>
          <a:blip r:embed="rId4">
            <a:alphaModFix/>
          </a:blip>
          <a:stretch>
            <a:fillRect/>
          </a:stretch>
        </p:blipFill>
        <p:spPr>
          <a:xfrm>
            <a:off x="1168825" y="3119120"/>
            <a:ext cx="2377440" cy="1652321"/>
          </a:xfrm>
          <a:prstGeom prst="rect">
            <a:avLst/>
          </a:prstGeom>
          <a:noFill/>
          <a:ln>
            <a:noFill/>
          </a:ln>
        </p:spPr>
      </p:pic>
      <p:pic>
        <p:nvPicPr>
          <p:cNvPr id="608" name="Google Shape;608;p40"/>
          <p:cNvPicPr preferRelativeResize="0"/>
          <p:nvPr/>
        </p:nvPicPr>
        <p:blipFill>
          <a:blip r:embed="rId5">
            <a:alphaModFix/>
          </a:blip>
          <a:stretch>
            <a:fillRect/>
          </a:stretch>
        </p:blipFill>
        <p:spPr>
          <a:xfrm>
            <a:off x="5447975" y="3136957"/>
            <a:ext cx="2377440" cy="1616659"/>
          </a:xfrm>
          <a:prstGeom prst="rect">
            <a:avLst/>
          </a:prstGeom>
          <a:noFill/>
          <a:ln>
            <a:noFill/>
          </a:ln>
        </p:spPr>
      </p:pic>
      <p:pic>
        <p:nvPicPr>
          <p:cNvPr id="609" name="Google Shape;609;p40"/>
          <p:cNvPicPr preferRelativeResize="0"/>
          <p:nvPr/>
        </p:nvPicPr>
        <p:blipFill>
          <a:blip r:embed="rId6">
            <a:alphaModFix/>
          </a:blip>
          <a:stretch>
            <a:fillRect/>
          </a:stretch>
        </p:blipFill>
        <p:spPr>
          <a:xfrm>
            <a:off x="5447975" y="1145900"/>
            <a:ext cx="2377440" cy="1640433"/>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World Applications</a:t>
            </a:r>
            <a:endParaRPr/>
          </a:p>
        </p:txBody>
      </p:sp>
      <p:sp>
        <p:nvSpPr>
          <p:cNvPr id="615" name="Google Shape;615;p41"/>
          <p:cNvSpPr txBox="1"/>
          <p:nvPr>
            <p:ph idx="1" type="body"/>
          </p:nvPr>
        </p:nvSpPr>
        <p:spPr>
          <a:xfrm>
            <a:off x="117150" y="1152475"/>
            <a:ext cx="8993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this be used in real life?</a:t>
            </a:r>
            <a:endParaRPr/>
          </a:p>
          <a:p>
            <a:pPr indent="-342900" lvl="0" marL="457200" rtl="0" algn="l">
              <a:spcBef>
                <a:spcPts val="1600"/>
              </a:spcBef>
              <a:spcAft>
                <a:spcPts val="0"/>
              </a:spcAft>
              <a:buSzPts val="1800"/>
              <a:buChar char="●"/>
            </a:pPr>
            <a:r>
              <a:rPr lang="en"/>
              <a:t>People can use image recognition to recognize different animal and plant species.</a:t>
            </a:r>
            <a:endParaRPr/>
          </a:p>
          <a:p>
            <a:pPr indent="-342900" lvl="0" marL="457200" rtl="0" algn="l">
              <a:spcBef>
                <a:spcPts val="0"/>
              </a:spcBef>
              <a:spcAft>
                <a:spcPts val="0"/>
              </a:spcAft>
              <a:buSzPts val="1800"/>
              <a:buChar char="●"/>
            </a:pPr>
            <a:r>
              <a:rPr lang="en"/>
              <a:t>Doctors can use </a:t>
            </a:r>
            <a:r>
              <a:rPr lang="en"/>
              <a:t>image</a:t>
            </a:r>
            <a:r>
              <a:rPr lang="en"/>
              <a:t> recognition to recognize diseases</a:t>
            </a:r>
            <a:endParaRPr/>
          </a:p>
          <a:p>
            <a:pPr indent="-342900" lvl="0" marL="457200" rtl="0" algn="l">
              <a:spcBef>
                <a:spcPts val="0"/>
              </a:spcBef>
              <a:spcAft>
                <a:spcPts val="0"/>
              </a:spcAft>
              <a:buSzPts val="1800"/>
              <a:buChar char="●"/>
            </a:pPr>
            <a:r>
              <a:rPr lang="en"/>
              <a:t>Identifying people, places, and things</a:t>
            </a:r>
            <a:endParaRPr/>
          </a:p>
          <a:p>
            <a:pPr indent="0" lvl="0" marL="0" rtl="0" algn="l">
              <a:spcBef>
                <a:spcPts val="1600"/>
              </a:spcBef>
              <a:spcAft>
                <a:spcPts val="1600"/>
              </a:spcAft>
              <a:buNone/>
            </a:pPr>
            <a:r>
              <a:t/>
            </a:r>
            <a:endParaRPr/>
          </a:p>
        </p:txBody>
      </p:sp>
      <p:pic>
        <p:nvPicPr>
          <p:cNvPr id="616" name="Google Shape;616;p41"/>
          <p:cNvPicPr preferRelativeResize="0"/>
          <p:nvPr/>
        </p:nvPicPr>
        <p:blipFill>
          <a:blip r:embed="rId3">
            <a:alphaModFix/>
          </a:blip>
          <a:stretch>
            <a:fillRect/>
          </a:stretch>
        </p:blipFill>
        <p:spPr>
          <a:xfrm>
            <a:off x="4740790" y="3188550"/>
            <a:ext cx="3821836" cy="1672076"/>
          </a:xfrm>
          <a:prstGeom prst="rect">
            <a:avLst/>
          </a:prstGeom>
          <a:noFill/>
          <a:ln>
            <a:noFill/>
          </a:ln>
        </p:spPr>
      </p:pic>
      <p:pic>
        <p:nvPicPr>
          <p:cNvPr id="617" name="Google Shape;617;p41"/>
          <p:cNvPicPr preferRelativeResize="0"/>
          <p:nvPr/>
        </p:nvPicPr>
        <p:blipFill>
          <a:blip r:embed="rId4">
            <a:alphaModFix/>
          </a:blip>
          <a:stretch>
            <a:fillRect/>
          </a:stretch>
        </p:blipFill>
        <p:spPr>
          <a:xfrm>
            <a:off x="1154500" y="3188550"/>
            <a:ext cx="2498200" cy="1778700"/>
          </a:xfrm>
          <a:prstGeom prst="rect">
            <a:avLst/>
          </a:prstGeom>
          <a:noFill/>
          <a:ln>
            <a:noFill/>
          </a:ln>
        </p:spPr>
      </p:pic>
      <p:sp>
        <p:nvSpPr>
          <p:cNvPr id="618" name="Google Shape;618;p41"/>
          <p:cNvSpPr txBox="1"/>
          <p:nvPr/>
        </p:nvSpPr>
        <p:spPr>
          <a:xfrm>
            <a:off x="740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ML</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624" name="Google Shape;624;p42"/>
          <p:cNvSpPr txBox="1"/>
          <p:nvPr>
            <p:ph idx="1" type="body"/>
          </p:nvPr>
        </p:nvSpPr>
        <p:spPr>
          <a:xfrm>
            <a:off x="629925" y="1278275"/>
            <a:ext cx="229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Faculty:</a:t>
            </a:r>
            <a:endParaRPr b="1" sz="2100"/>
          </a:p>
          <a:p>
            <a:pPr indent="-342900" lvl="0" marL="457200" rtl="0" algn="l">
              <a:spcBef>
                <a:spcPts val="1600"/>
              </a:spcBef>
              <a:spcAft>
                <a:spcPts val="0"/>
              </a:spcAft>
              <a:buSzPts val="1800"/>
              <a:buChar char="●"/>
            </a:pPr>
            <a:r>
              <a:rPr lang="en"/>
              <a:t>Koutilya PNVR</a:t>
            </a:r>
            <a:endParaRPr/>
          </a:p>
          <a:p>
            <a:pPr indent="-342900" lvl="0" marL="457200" rtl="0" algn="l">
              <a:spcBef>
                <a:spcPts val="0"/>
              </a:spcBef>
              <a:spcAft>
                <a:spcPts val="0"/>
              </a:spcAft>
              <a:buSzPts val="1800"/>
              <a:buChar char="●"/>
            </a:pPr>
            <a:r>
              <a:rPr lang="en"/>
              <a:t>Daniel Lichy</a:t>
            </a:r>
            <a:endParaRPr/>
          </a:p>
          <a:p>
            <a:pPr indent="-342900" lvl="0" marL="457200" rtl="0" algn="l">
              <a:spcBef>
                <a:spcPts val="0"/>
              </a:spcBef>
              <a:spcAft>
                <a:spcPts val="0"/>
              </a:spcAft>
              <a:buSzPts val="1800"/>
              <a:buChar char="●"/>
            </a:pPr>
            <a:r>
              <a:rPr lang="en"/>
              <a:t>David Jacobs</a:t>
            </a:r>
            <a:endParaRPr/>
          </a:p>
          <a:p>
            <a:pPr indent="0" lvl="0" marL="457200" rtl="0" algn="l">
              <a:spcBef>
                <a:spcPts val="1600"/>
              </a:spcBef>
              <a:spcAft>
                <a:spcPts val="1600"/>
              </a:spcAft>
              <a:buNone/>
            </a:pPr>
            <a:r>
              <a:t/>
            </a:r>
            <a:endParaRPr/>
          </a:p>
        </p:txBody>
      </p:sp>
      <p:sp>
        <p:nvSpPr>
          <p:cNvPr id="625" name="Google Shape;625;p42"/>
          <p:cNvSpPr txBox="1"/>
          <p:nvPr>
            <p:ph idx="1" type="body"/>
          </p:nvPr>
        </p:nvSpPr>
        <p:spPr>
          <a:xfrm>
            <a:off x="4342950" y="1278275"/>
            <a:ext cx="338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AI4ALL Facilitators:</a:t>
            </a:r>
            <a:endParaRPr b="1" sz="2000"/>
          </a:p>
          <a:p>
            <a:pPr indent="-342900" lvl="0" marL="457200" rtl="0" algn="l">
              <a:spcBef>
                <a:spcPts val="1600"/>
              </a:spcBef>
              <a:spcAft>
                <a:spcPts val="0"/>
              </a:spcAft>
              <a:buSzPts val="1800"/>
              <a:buChar char="●"/>
            </a:pPr>
            <a:r>
              <a:rPr lang="en"/>
              <a:t>Nora Blasko</a:t>
            </a:r>
            <a:endParaRPr/>
          </a:p>
          <a:p>
            <a:pPr indent="-342900" lvl="0" marL="457200" rtl="0" algn="l">
              <a:spcBef>
                <a:spcPts val="0"/>
              </a:spcBef>
              <a:spcAft>
                <a:spcPts val="0"/>
              </a:spcAft>
              <a:buSzPts val="1800"/>
              <a:buChar char="●"/>
            </a:pPr>
            <a:r>
              <a:rPr lang="en"/>
              <a:t>Harpreet Multani</a:t>
            </a:r>
            <a:endParaRPr/>
          </a:p>
          <a:p>
            <a:pPr indent="-342900" lvl="0" marL="457200" rtl="0" algn="l">
              <a:spcBef>
                <a:spcPts val="0"/>
              </a:spcBef>
              <a:spcAft>
                <a:spcPts val="0"/>
              </a:spcAft>
              <a:buSzPts val="1800"/>
              <a:buChar char="●"/>
            </a:pPr>
            <a:r>
              <a:rPr lang="en"/>
              <a:t>Maryann Vazhapilly</a:t>
            </a:r>
            <a:endParaRPr/>
          </a:p>
          <a:p>
            <a:pPr indent="-342900" lvl="0" marL="457200" rtl="0" algn="l">
              <a:spcBef>
                <a:spcPts val="0"/>
              </a:spcBef>
              <a:spcAft>
                <a:spcPts val="0"/>
              </a:spcAft>
              <a:buSzPts val="1800"/>
              <a:buChar char="●"/>
            </a:pPr>
            <a:r>
              <a:rPr lang="en"/>
              <a:t>Abril Arias</a:t>
            </a:r>
            <a:endParaRPr/>
          </a:p>
          <a:p>
            <a:pPr indent="-342900" lvl="0" marL="457200" rtl="0" algn="l">
              <a:spcBef>
                <a:spcPts val="0"/>
              </a:spcBef>
              <a:spcAft>
                <a:spcPts val="0"/>
              </a:spcAft>
              <a:buSzPts val="1800"/>
              <a:buChar char="●"/>
            </a:pPr>
            <a:r>
              <a:rPr lang="en"/>
              <a:t>Sarah Flores</a:t>
            </a:r>
            <a:endParaRPr/>
          </a:p>
        </p:txBody>
      </p:sp>
      <p:pic>
        <p:nvPicPr>
          <p:cNvPr id="626" name="Google Shape;626;p42"/>
          <p:cNvPicPr preferRelativeResize="0"/>
          <p:nvPr/>
        </p:nvPicPr>
        <p:blipFill>
          <a:blip r:embed="rId3">
            <a:alphaModFix/>
          </a:blip>
          <a:stretch>
            <a:fillRect/>
          </a:stretch>
        </p:blipFill>
        <p:spPr>
          <a:xfrm>
            <a:off x="515800" y="3365825"/>
            <a:ext cx="3651974" cy="1032625"/>
          </a:xfrm>
          <a:prstGeom prst="rect">
            <a:avLst/>
          </a:prstGeom>
          <a:noFill/>
          <a:ln>
            <a:noFill/>
          </a:ln>
        </p:spPr>
      </p:pic>
      <p:sp>
        <p:nvSpPr>
          <p:cNvPr id="627" name="Google Shape;627;p42"/>
          <p:cNvSpPr txBox="1"/>
          <p:nvPr/>
        </p:nvSpPr>
        <p:spPr>
          <a:xfrm>
            <a:off x="740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ML</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Image Recognition </a:t>
            </a:r>
            <a:endParaRPr/>
          </a:p>
        </p:txBody>
      </p:sp>
      <p:sp>
        <p:nvSpPr>
          <p:cNvPr id="445" name="Google Shape;445;p25"/>
          <p:cNvSpPr txBox="1"/>
          <p:nvPr/>
        </p:nvSpPr>
        <p:spPr>
          <a:xfrm>
            <a:off x="359525" y="1094250"/>
            <a:ext cx="8206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Image Recognition is an example of machine learning where computers are able to identify objects by comparing objects to established objects.</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
                <a:solidFill>
                  <a:srgbClr val="FFFFFF"/>
                </a:solidFill>
                <a:latin typeface="Maven Pro"/>
                <a:ea typeface="Maven Pro"/>
                <a:cs typeface="Maven Pro"/>
                <a:sym typeface="Maven Pro"/>
              </a:rPr>
              <a:t>The algorithm scans the image for colors and pixel size and translates these details into numbers that the computer can understand. With these patterns of characteristics, AI can classify the image by comparing it to the characteristics of a trained image.</a:t>
            </a:r>
            <a:endParaRPr>
              <a:solidFill>
                <a:srgbClr val="FFFFFF"/>
              </a:solidFill>
              <a:latin typeface="Maven Pro"/>
              <a:ea typeface="Maven Pro"/>
              <a:cs typeface="Maven Pro"/>
              <a:sym typeface="Maven Pro"/>
            </a:endParaRPr>
          </a:p>
        </p:txBody>
      </p:sp>
      <p:sp>
        <p:nvSpPr>
          <p:cNvPr id="446" name="Google Shape;446;p25"/>
          <p:cNvSpPr txBox="1"/>
          <p:nvPr/>
        </p:nvSpPr>
        <p:spPr>
          <a:xfrm>
            <a:off x="44400" y="474330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EF</a:t>
            </a:r>
            <a:endParaRPr>
              <a:solidFill>
                <a:srgbClr val="FFFFFF"/>
              </a:solidFill>
              <a:latin typeface="Maven Pro"/>
              <a:ea typeface="Maven Pro"/>
              <a:cs typeface="Maven Pro"/>
              <a:sym typeface="Maven Pro"/>
            </a:endParaRPr>
          </a:p>
        </p:txBody>
      </p:sp>
      <p:pic>
        <p:nvPicPr>
          <p:cNvPr id="447" name="Google Shape;447;p25"/>
          <p:cNvPicPr preferRelativeResize="0"/>
          <p:nvPr/>
        </p:nvPicPr>
        <p:blipFill>
          <a:blip r:embed="rId3">
            <a:alphaModFix/>
          </a:blip>
          <a:stretch>
            <a:fillRect/>
          </a:stretch>
        </p:blipFill>
        <p:spPr>
          <a:xfrm>
            <a:off x="2197850" y="2688775"/>
            <a:ext cx="4844450" cy="21292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43"/>
          <p:cNvPicPr preferRelativeResize="0"/>
          <p:nvPr/>
        </p:nvPicPr>
        <p:blipFill>
          <a:blip r:embed="rId3">
            <a:alphaModFix/>
          </a:blip>
          <a:stretch>
            <a:fillRect/>
          </a:stretch>
        </p:blipFill>
        <p:spPr>
          <a:xfrm>
            <a:off x="3453475" y="347175"/>
            <a:ext cx="4572000" cy="4572000"/>
          </a:xfrm>
          <a:prstGeom prst="rect">
            <a:avLst/>
          </a:prstGeom>
          <a:noFill/>
          <a:ln>
            <a:noFill/>
          </a:ln>
        </p:spPr>
      </p:pic>
      <p:sp>
        <p:nvSpPr>
          <p:cNvPr id="633" name="Google Shape;633;p43"/>
          <p:cNvSpPr txBox="1"/>
          <p:nvPr/>
        </p:nvSpPr>
        <p:spPr>
          <a:xfrm>
            <a:off x="338025" y="2048400"/>
            <a:ext cx="28404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300">
                <a:solidFill>
                  <a:schemeClr val="lt1"/>
                </a:solidFill>
                <a:latin typeface="Maven Pro"/>
                <a:ea typeface="Maven Pro"/>
                <a:cs typeface="Maven Pro"/>
                <a:sym typeface="Maven Pro"/>
              </a:rPr>
              <a:t>Thanks for Listening!</a:t>
            </a:r>
            <a:endParaRPr sz="4300">
              <a:solidFill>
                <a:schemeClr val="lt1"/>
              </a:solidFill>
              <a:latin typeface="Maven Pro"/>
              <a:ea typeface="Maven Pro"/>
              <a:cs typeface="Maven Pro"/>
              <a:sym typeface="Maven Pro"/>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a:t>
            </a:r>
            <a:endParaRPr/>
          </a:p>
        </p:txBody>
      </p:sp>
      <p:sp>
        <p:nvSpPr>
          <p:cNvPr id="639" name="Google Shape;63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https://www.goodhousekeeping.com/home/gardening/g2681/plant-leaves/</a:t>
            </a:r>
            <a:r>
              <a:rPr lang="en"/>
              <a:t> (Leaves banner)</a:t>
            </a:r>
            <a:endParaRPr/>
          </a:p>
          <a:p>
            <a:pPr indent="0" lvl="0" marL="0" rtl="0" algn="l">
              <a:spcBef>
                <a:spcPts val="1600"/>
              </a:spcBef>
              <a:spcAft>
                <a:spcPts val="0"/>
              </a:spcAft>
              <a:buNone/>
            </a:pPr>
            <a:r>
              <a:rPr lang="en" u="sng">
                <a:solidFill>
                  <a:schemeClr val="hlink"/>
                </a:solidFill>
                <a:hlinkClick r:id="rId4"/>
              </a:rPr>
              <a:t>https://www.guidedogs.org/</a:t>
            </a:r>
            <a:endParaRPr/>
          </a:p>
          <a:p>
            <a:pPr indent="0" lvl="0" marL="0" rtl="0" algn="l">
              <a:spcBef>
                <a:spcPts val="1600"/>
              </a:spcBef>
              <a:spcAft>
                <a:spcPts val="0"/>
              </a:spcAft>
              <a:buNone/>
            </a:pPr>
            <a:r>
              <a:rPr lang="en" u="sng">
                <a:solidFill>
                  <a:schemeClr val="hlink"/>
                </a:solidFill>
                <a:hlinkClick r:id="rId5"/>
              </a:rPr>
              <a:t>https://timesofindia.indiatimes.com/life-style/relationships/pets/5-things-that-scare-and-stress-your-cat/articleshow/67586673.cms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6"/>
          <p:cNvSpPr txBox="1"/>
          <p:nvPr>
            <p:ph type="title"/>
          </p:nvPr>
        </p:nvSpPr>
        <p:spPr>
          <a:xfrm>
            <a:off x="311700" y="378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453" name="Google Shape;453;p26"/>
          <p:cNvSpPr txBox="1"/>
          <p:nvPr/>
        </p:nvSpPr>
        <p:spPr>
          <a:xfrm>
            <a:off x="359525" y="1017725"/>
            <a:ext cx="820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3F3F3"/>
                </a:solidFill>
                <a:latin typeface="Maven Pro"/>
                <a:ea typeface="Maven Pro"/>
                <a:cs typeface="Maven Pro"/>
                <a:sym typeface="Maven Pro"/>
              </a:rPr>
              <a:t>A neural system is a artificial system that is based on the human brain. It includes a series of </a:t>
            </a:r>
            <a:r>
              <a:rPr lang="en">
                <a:solidFill>
                  <a:srgbClr val="F3F3F3"/>
                </a:solidFill>
                <a:latin typeface="Maven Pro"/>
                <a:ea typeface="Maven Pro"/>
                <a:cs typeface="Maven Pro"/>
                <a:sym typeface="Maven Pro"/>
              </a:rPr>
              <a:t>algorithms</a:t>
            </a:r>
            <a:r>
              <a:rPr lang="en">
                <a:solidFill>
                  <a:srgbClr val="F3F3F3"/>
                </a:solidFill>
                <a:latin typeface="Maven Pro"/>
                <a:ea typeface="Maven Pro"/>
                <a:cs typeface="Maven Pro"/>
                <a:sym typeface="Maven Pro"/>
              </a:rPr>
              <a:t> that recognizes relationships between data. It clusters and classifies the data and is always learning and improving.</a:t>
            </a:r>
            <a:endParaRPr>
              <a:solidFill>
                <a:srgbClr val="F3F3F3"/>
              </a:solidFill>
              <a:latin typeface="Maven Pro"/>
              <a:ea typeface="Maven Pro"/>
              <a:cs typeface="Maven Pro"/>
              <a:sym typeface="Maven Pro"/>
            </a:endParaRPr>
          </a:p>
        </p:txBody>
      </p:sp>
      <p:sp>
        <p:nvSpPr>
          <p:cNvPr id="454" name="Google Shape;454;p26"/>
          <p:cNvSpPr txBox="1"/>
          <p:nvPr/>
        </p:nvSpPr>
        <p:spPr>
          <a:xfrm>
            <a:off x="44400" y="4743300"/>
            <a:ext cx="4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EF</a:t>
            </a:r>
            <a:endParaRPr>
              <a:solidFill>
                <a:srgbClr val="FFFFFF"/>
              </a:solidFill>
              <a:latin typeface="Maven Pro"/>
              <a:ea typeface="Maven Pro"/>
              <a:cs typeface="Maven Pro"/>
              <a:sym typeface="Maven Pro"/>
            </a:endParaRPr>
          </a:p>
        </p:txBody>
      </p:sp>
      <p:pic>
        <p:nvPicPr>
          <p:cNvPr id="455" name="Google Shape;455;p26"/>
          <p:cNvPicPr preferRelativeResize="0"/>
          <p:nvPr/>
        </p:nvPicPr>
        <p:blipFill>
          <a:blip r:embed="rId3">
            <a:alphaModFix/>
          </a:blip>
          <a:stretch>
            <a:fillRect/>
          </a:stretch>
        </p:blipFill>
        <p:spPr>
          <a:xfrm>
            <a:off x="1971525" y="1849025"/>
            <a:ext cx="4982790" cy="2989674"/>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Image Recognition Training Pipeline</a:t>
            </a:r>
            <a:endParaRPr/>
          </a:p>
        </p:txBody>
      </p:sp>
      <p:pic>
        <p:nvPicPr>
          <p:cNvPr id="461" name="Google Shape;461;p27"/>
          <p:cNvPicPr preferRelativeResize="0"/>
          <p:nvPr/>
        </p:nvPicPr>
        <p:blipFill>
          <a:blip r:embed="rId3">
            <a:alphaModFix/>
          </a:blip>
          <a:stretch>
            <a:fillRect/>
          </a:stretch>
        </p:blipFill>
        <p:spPr>
          <a:xfrm>
            <a:off x="881888" y="1443701"/>
            <a:ext cx="7380224" cy="2967825"/>
          </a:xfrm>
          <a:prstGeom prst="rect">
            <a:avLst/>
          </a:prstGeom>
          <a:noFill/>
          <a:ln>
            <a:noFill/>
          </a:ln>
        </p:spPr>
      </p:pic>
      <p:sp>
        <p:nvSpPr>
          <p:cNvPr id="462" name="Google Shape;462;p27"/>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EF</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Introduction</a:t>
            </a:r>
            <a:endParaRPr/>
          </a:p>
        </p:txBody>
      </p:sp>
      <p:sp>
        <p:nvSpPr>
          <p:cNvPr id="468" name="Google Shape;468;p28"/>
          <p:cNvSpPr txBox="1"/>
          <p:nvPr/>
        </p:nvSpPr>
        <p:spPr>
          <a:xfrm>
            <a:off x="476225" y="1213950"/>
            <a:ext cx="810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The goal of our leaves or “Unbe-leaf-able AI” project was to see if a computer can use neural networks and image recognition to correctly identify the species of leaves via feature extraction.  </a:t>
            </a:r>
            <a:endParaRPr sz="1800">
              <a:solidFill>
                <a:schemeClr val="lt1"/>
              </a:solidFill>
              <a:latin typeface="Maven Pro"/>
              <a:ea typeface="Maven Pro"/>
              <a:cs typeface="Maven Pro"/>
              <a:sym typeface="Maven Pro"/>
            </a:endParaRPr>
          </a:p>
        </p:txBody>
      </p:sp>
      <p:sp>
        <p:nvSpPr>
          <p:cNvPr id="469" name="Google Shape;469;p28"/>
          <p:cNvSpPr txBox="1"/>
          <p:nvPr/>
        </p:nvSpPr>
        <p:spPr>
          <a:xfrm>
            <a:off x="476225" y="2425975"/>
            <a:ext cx="2100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We used the leafsnap dataset, which contains more than 20,000 image samples of all 185 leaf species. </a:t>
            </a:r>
            <a:endParaRPr sz="1800">
              <a:latin typeface="Maven Pro"/>
              <a:ea typeface="Maven Pro"/>
              <a:cs typeface="Maven Pro"/>
              <a:sym typeface="Maven Pro"/>
            </a:endParaRPr>
          </a:p>
        </p:txBody>
      </p:sp>
      <p:pic>
        <p:nvPicPr>
          <p:cNvPr id="470" name="Google Shape;470;p28"/>
          <p:cNvPicPr preferRelativeResize="0"/>
          <p:nvPr/>
        </p:nvPicPr>
        <p:blipFill>
          <a:blip r:embed="rId3">
            <a:alphaModFix/>
          </a:blip>
          <a:stretch>
            <a:fillRect/>
          </a:stretch>
        </p:blipFill>
        <p:spPr>
          <a:xfrm>
            <a:off x="2499775" y="2425975"/>
            <a:ext cx="6517725" cy="2286250"/>
          </a:xfrm>
          <a:prstGeom prst="rect">
            <a:avLst/>
          </a:prstGeom>
          <a:noFill/>
          <a:ln>
            <a:noFill/>
          </a:ln>
        </p:spPr>
      </p:pic>
      <p:sp>
        <p:nvSpPr>
          <p:cNvPr id="471" name="Google Shape;471;p28"/>
          <p:cNvSpPr txBox="1"/>
          <p:nvPr/>
        </p:nvSpPr>
        <p:spPr>
          <a:xfrm>
            <a:off x="44400" y="4743300"/>
            <a:ext cx="8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GM/EF</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and </a:t>
            </a:r>
            <a:r>
              <a:rPr lang="en"/>
              <a:t>DataLoader</a:t>
            </a:r>
            <a:endParaRPr/>
          </a:p>
        </p:txBody>
      </p:sp>
      <p:sp>
        <p:nvSpPr>
          <p:cNvPr id="477" name="Google Shape;477;p29"/>
          <p:cNvSpPr txBox="1"/>
          <p:nvPr>
            <p:ph idx="1" type="body"/>
          </p:nvPr>
        </p:nvSpPr>
        <p:spPr>
          <a:xfrm>
            <a:off x="311700" y="1017725"/>
            <a:ext cx="8520600" cy="9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a:t>
            </a:r>
            <a:r>
              <a:rPr lang="en"/>
              <a:t>first</a:t>
            </a:r>
            <a:r>
              <a:rPr lang="en"/>
              <a:t> downloaded the leafsnap dataset and defined it. We then defined and used the DataLoader to load data from the dataset. We also set training parameters so that the algorithm could begin training, or learning, from the dataset.</a:t>
            </a:r>
            <a:endParaRPr/>
          </a:p>
        </p:txBody>
      </p:sp>
      <p:pic>
        <p:nvPicPr>
          <p:cNvPr id="478" name="Google Shape;478;p29"/>
          <p:cNvPicPr preferRelativeResize="0"/>
          <p:nvPr/>
        </p:nvPicPr>
        <p:blipFill rotWithShape="1">
          <a:blip r:embed="rId3">
            <a:alphaModFix/>
          </a:blip>
          <a:srcRect b="21379" l="0" r="0" t="20062"/>
          <a:stretch/>
        </p:blipFill>
        <p:spPr>
          <a:xfrm>
            <a:off x="446200" y="2561912"/>
            <a:ext cx="4340750" cy="697625"/>
          </a:xfrm>
          <a:prstGeom prst="rect">
            <a:avLst/>
          </a:prstGeom>
          <a:noFill/>
          <a:ln>
            <a:noFill/>
          </a:ln>
        </p:spPr>
      </p:pic>
      <p:pic>
        <p:nvPicPr>
          <p:cNvPr id="479" name="Google Shape;479;p29"/>
          <p:cNvPicPr preferRelativeResize="0"/>
          <p:nvPr/>
        </p:nvPicPr>
        <p:blipFill>
          <a:blip r:embed="rId4">
            <a:alphaModFix/>
          </a:blip>
          <a:stretch>
            <a:fillRect/>
          </a:stretch>
        </p:blipFill>
        <p:spPr>
          <a:xfrm>
            <a:off x="5231850" y="2874374"/>
            <a:ext cx="3743025" cy="2163850"/>
          </a:xfrm>
          <a:prstGeom prst="rect">
            <a:avLst/>
          </a:prstGeom>
          <a:noFill/>
          <a:ln>
            <a:noFill/>
          </a:ln>
        </p:spPr>
      </p:pic>
      <p:pic>
        <p:nvPicPr>
          <p:cNvPr id="480" name="Google Shape;480;p29"/>
          <p:cNvPicPr preferRelativeResize="0"/>
          <p:nvPr/>
        </p:nvPicPr>
        <p:blipFill>
          <a:blip r:embed="rId5">
            <a:alphaModFix/>
          </a:blip>
          <a:stretch>
            <a:fillRect/>
          </a:stretch>
        </p:blipFill>
        <p:spPr>
          <a:xfrm>
            <a:off x="597900" y="3732371"/>
            <a:ext cx="4037350" cy="1305850"/>
          </a:xfrm>
          <a:prstGeom prst="rect">
            <a:avLst/>
          </a:prstGeom>
          <a:noFill/>
          <a:ln>
            <a:noFill/>
          </a:ln>
        </p:spPr>
      </p:pic>
      <p:cxnSp>
        <p:nvCxnSpPr>
          <p:cNvPr id="481" name="Google Shape;481;p29"/>
          <p:cNvCxnSpPr>
            <a:stCxn id="478" idx="2"/>
            <a:endCxn id="480" idx="0"/>
          </p:cNvCxnSpPr>
          <p:nvPr/>
        </p:nvCxnSpPr>
        <p:spPr>
          <a:xfrm>
            <a:off x="2616575" y="3259538"/>
            <a:ext cx="0" cy="472800"/>
          </a:xfrm>
          <a:prstGeom prst="straightConnector1">
            <a:avLst/>
          </a:prstGeom>
          <a:noFill/>
          <a:ln cap="flat" cmpd="sng" w="38100">
            <a:solidFill>
              <a:srgbClr val="FF0000"/>
            </a:solidFill>
            <a:prstDash val="solid"/>
            <a:round/>
            <a:headEnd len="med" w="med" type="none"/>
            <a:tailEnd len="med" w="med" type="triangle"/>
          </a:ln>
        </p:spPr>
      </p:cxnSp>
      <p:cxnSp>
        <p:nvCxnSpPr>
          <p:cNvPr id="482" name="Google Shape;482;p29"/>
          <p:cNvCxnSpPr>
            <a:stCxn id="478" idx="3"/>
            <a:endCxn id="479" idx="1"/>
          </p:cNvCxnSpPr>
          <p:nvPr/>
        </p:nvCxnSpPr>
        <p:spPr>
          <a:xfrm>
            <a:off x="4786950" y="2910725"/>
            <a:ext cx="444900" cy="1045500"/>
          </a:xfrm>
          <a:prstGeom prst="straightConnector1">
            <a:avLst/>
          </a:prstGeom>
          <a:noFill/>
          <a:ln cap="flat" cmpd="sng" w="38100">
            <a:solidFill>
              <a:srgbClr val="FF0000"/>
            </a:solidFill>
            <a:prstDash val="solid"/>
            <a:round/>
            <a:headEnd len="med" w="med" type="none"/>
            <a:tailEnd len="med" w="med" type="triangle"/>
          </a:ln>
        </p:spPr>
      </p:cxnSp>
      <p:sp>
        <p:nvSpPr>
          <p:cNvPr id="483" name="Google Shape;483;p29"/>
          <p:cNvSpPr txBox="1"/>
          <p:nvPr>
            <p:ph idx="1" type="body"/>
          </p:nvPr>
        </p:nvSpPr>
        <p:spPr>
          <a:xfrm>
            <a:off x="1290125" y="2205963"/>
            <a:ext cx="2652900" cy="47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Leafsnap Dataset file</a:t>
            </a:r>
            <a:endParaRPr/>
          </a:p>
        </p:txBody>
      </p:sp>
      <p:sp>
        <p:nvSpPr>
          <p:cNvPr id="484" name="Google Shape;484;p29"/>
          <p:cNvSpPr txBox="1"/>
          <p:nvPr>
            <p:ph idx="1" type="body"/>
          </p:nvPr>
        </p:nvSpPr>
        <p:spPr>
          <a:xfrm>
            <a:off x="5852100" y="2437913"/>
            <a:ext cx="2652900" cy="47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Dataset class</a:t>
            </a:r>
            <a:endParaRPr/>
          </a:p>
        </p:txBody>
      </p:sp>
      <p:sp>
        <p:nvSpPr>
          <p:cNvPr id="485" name="Google Shape;485;p29"/>
          <p:cNvSpPr txBox="1"/>
          <p:nvPr>
            <p:ph idx="1" type="body"/>
          </p:nvPr>
        </p:nvSpPr>
        <p:spPr>
          <a:xfrm>
            <a:off x="112100" y="3342638"/>
            <a:ext cx="2652900" cy="472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DataLoader class</a:t>
            </a:r>
            <a:endParaRPr/>
          </a:p>
        </p:txBody>
      </p:sp>
      <p:sp>
        <p:nvSpPr>
          <p:cNvPr id="486" name="Google Shape;486;p29"/>
          <p:cNvSpPr txBox="1"/>
          <p:nvPr/>
        </p:nvSpPr>
        <p:spPr>
          <a:xfrm>
            <a:off x="-99050" y="4743300"/>
            <a:ext cx="92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FFFF"/>
                </a:solidFill>
                <a:latin typeface="Maven Pro"/>
                <a:ea typeface="Maven Pro"/>
                <a:cs typeface="Maven Pro"/>
                <a:sym typeface="Maven Pro"/>
              </a:rPr>
              <a:t>GM/NW</a:t>
            </a:r>
            <a:endParaRPr sz="1300">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0"/>
          <p:cNvSpPr txBox="1"/>
          <p:nvPr>
            <p:ph type="ctrTitle"/>
          </p:nvPr>
        </p:nvSpPr>
        <p:spPr>
          <a:xfrm>
            <a:off x="1384050" y="1040513"/>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Neural Network Model</a:t>
            </a:r>
            <a:endParaRPr/>
          </a:p>
        </p:txBody>
      </p:sp>
      <p:sp>
        <p:nvSpPr>
          <p:cNvPr id="492" name="Google Shape;492;p30"/>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pic>
        <p:nvPicPr>
          <p:cNvPr id="493" name="Google Shape;493;p30"/>
          <p:cNvPicPr preferRelativeResize="0"/>
          <p:nvPr/>
        </p:nvPicPr>
        <p:blipFill>
          <a:blip r:embed="rId3">
            <a:alphaModFix/>
          </a:blip>
          <a:stretch>
            <a:fillRect/>
          </a:stretch>
        </p:blipFill>
        <p:spPr>
          <a:xfrm>
            <a:off x="1725013" y="2965100"/>
            <a:ext cx="5338769" cy="20526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a:t>
            </a:r>
            <a:endParaRPr/>
          </a:p>
        </p:txBody>
      </p:sp>
      <p:pic>
        <p:nvPicPr>
          <p:cNvPr id="499" name="Google Shape;499;p31"/>
          <p:cNvPicPr preferRelativeResize="0"/>
          <p:nvPr/>
        </p:nvPicPr>
        <p:blipFill>
          <a:blip r:embed="rId3">
            <a:alphaModFix/>
          </a:blip>
          <a:stretch>
            <a:fillRect/>
          </a:stretch>
        </p:blipFill>
        <p:spPr>
          <a:xfrm>
            <a:off x="426625" y="1302525"/>
            <a:ext cx="8405674" cy="3231750"/>
          </a:xfrm>
          <a:prstGeom prst="rect">
            <a:avLst/>
          </a:prstGeom>
          <a:noFill/>
          <a:ln>
            <a:noFill/>
          </a:ln>
        </p:spPr>
      </p:pic>
      <p:sp>
        <p:nvSpPr>
          <p:cNvPr id="500" name="Google Shape;500;p31"/>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pic>
        <p:nvPicPr>
          <p:cNvPr id="501" name="Google Shape;501;p31"/>
          <p:cNvPicPr preferRelativeResize="0"/>
          <p:nvPr/>
        </p:nvPicPr>
        <p:blipFill>
          <a:blip r:embed="rId4">
            <a:alphaModFix/>
          </a:blip>
          <a:stretch>
            <a:fillRect/>
          </a:stretch>
        </p:blipFill>
        <p:spPr>
          <a:xfrm>
            <a:off x="2547925" y="1369150"/>
            <a:ext cx="873274" cy="873274"/>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507" name="Google Shape;507;p32"/>
          <p:cNvSpPr txBox="1"/>
          <p:nvPr>
            <p:ph idx="1" type="body"/>
          </p:nvPr>
        </p:nvSpPr>
        <p:spPr>
          <a:xfrm>
            <a:off x="2503500" y="1162125"/>
            <a:ext cx="4137000" cy="44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identify images through features! </a:t>
            </a:r>
            <a:endParaRPr/>
          </a:p>
        </p:txBody>
      </p:sp>
      <p:pic>
        <p:nvPicPr>
          <p:cNvPr id="508" name="Google Shape;508;p32"/>
          <p:cNvPicPr preferRelativeResize="0"/>
          <p:nvPr/>
        </p:nvPicPr>
        <p:blipFill rotWithShape="1">
          <a:blip r:embed="rId3">
            <a:alphaModFix/>
          </a:blip>
          <a:srcRect b="38321" l="0" r="10690" t="0"/>
          <a:stretch/>
        </p:blipFill>
        <p:spPr>
          <a:xfrm>
            <a:off x="807850" y="1771375"/>
            <a:ext cx="2429275" cy="2239825"/>
          </a:xfrm>
          <a:prstGeom prst="rect">
            <a:avLst/>
          </a:prstGeom>
          <a:noFill/>
          <a:ln>
            <a:noFill/>
          </a:ln>
        </p:spPr>
      </p:pic>
      <p:pic>
        <p:nvPicPr>
          <p:cNvPr id="509" name="Google Shape;509;p32"/>
          <p:cNvPicPr preferRelativeResize="0"/>
          <p:nvPr/>
        </p:nvPicPr>
        <p:blipFill>
          <a:blip r:embed="rId4">
            <a:alphaModFix/>
          </a:blip>
          <a:stretch>
            <a:fillRect/>
          </a:stretch>
        </p:blipFill>
        <p:spPr>
          <a:xfrm>
            <a:off x="3909585" y="2389737"/>
            <a:ext cx="1324826" cy="941875"/>
          </a:xfrm>
          <a:prstGeom prst="rect">
            <a:avLst/>
          </a:prstGeom>
          <a:noFill/>
          <a:ln>
            <a:noFill/>
          </a:ln>
        </p:spPr>
      </p:pic>
      <p:pic>
        <p:nvPicPr>
          <p:cNvPr id="510" name="Google Shape;510;p32"/>
          <p:cNvPicPr preferRelativeResize="0"/>
          <p:nvPr/>
        </p:nvPicPr>
        <p:blipFill>
          <a:blip r:embed="rId5">
            <a:alphaModFix/>
          </a:blip>
          <a:stretch>
            <a:fillRect/>
          </a:stretch>
        </p:blipFill>
        <p:spPr>
          <a:xfrm>
            <a:off x="5847750" y="1749625"/>
            <a:ext cx="2222100" cy="2222100"/>
          </a:xfrm>
          <a:prstGeom prst="rect">
            <a:avLst/>
          </a:prstGeom>
          <a:noFill/>
          <a:ln>
            <a:noFill/>
          </a:ln>
        </p:spPr>
      </p:pic>
      <p:sp>
        <p:nvSpPr>
          <p:cNvPr id="511" name="Google Shape;511;p32"/>
          <p:cNvSpPr txBox="1"/>
          <p:nvPr/>
        </p:nvSpPr>
        <p:spPr>
          <a:xfrm>
            <a:off x="2656875" y="4373825"/>
            <a:ext cx="426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aven Pro"/>
                <a:ea typeface="Maven Pro"/>
                <a:cs typeface="Maven Pro"/>
                <a:sym typeface="Maven Pro"/>
              </a:rPr>
              <a:t>Can you identify a few features?</a:t>
            </a:r>
            <a:endParaRPr sz="1800">
              <a:solidFill>
                <a:srgbClr val="FFFFFF"/>
              </a:solidFill>
              <a:latin typeface="Maven Pro"/>
              <a:ea typeface="Maven Pro"/>
              <a:cs typeface="Maven Pro"/>
              <a:sym typeface="Maven Pro"/>
            </a:endParaRPr>
          </a:p>
        </p:txBody>
      </p:sp>
      <p:sp>
        <p:nvSpPr>
          <p:cNvPr id="512" name="Google Shape;512;p32"/>
          <p:cNvSpPr/>
          <p:nvPr/>
        </p:nvSpPr>
        <p:spPr>
          <a:xfrm>
            <a:off x="1591150" y="2316425"/>
            <a:ext cx="236700" cy="269100"/>
          </a:xfrm>
          <a:prstGeom prst="frame">
            <a:avLst>
              <a:gd fmla="val 975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2334025" y="2092325"/>
            <a:ext cx="589200" cy="942000"/>
          </a:xfrm>
          <a:prstGeom prst="frame">
            <a:avLst>
              <a:gd fmla="val 4493"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1716975" y="2620025"/>
            <a:ext cx="488400" cy="346500"/>
          </a:xfrm>
          <a:prstGeom prst="frame">
            <a:avLst>
              <a:gd fmla="val 8543"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6520025" y="2614625"/>
            <a:ext cx="310800" cy="303600"/>
          </a:xfrm>
          <a:prstGeom prst="frame">
            <a:avLst>
              <a:gd fmla="val 10032"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6174925" y="2012825"/>
            <a:ext cx="589200" cy="572700"/>
          </a:xfrm>
          <a:prstGeom prst="frame">
            <a:avLst>
              <a:gd fmla="val 7277"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6750000" y="2848425"/>
            <a:ext cx="417600" cy="303600"/>
          </a:xfrm>
          <a:prstGeom prst="frame">
            <a:avLst>
              <a:gd fmla="val 10032"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txBox="1"/>
          <p:nvPr/>
        </p:nvSpPr>
        <p:spPr>
          <a:xfrm>
            <a:off x="44400" y="4743300"/>
            <a:ext cx="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NW</a:t>
            </a:r>
            <a:endParaRPr>
              <a:solidFill>
                <a:srgbClr val="FFFFFF"/>
              </a:solidFill>
              <a:latin typeface="Maven Pro"/>
              <a:ea typeface="Maven Pro"/>
              <a:cs typeface="Maven Pro"/>
              <a:sym typeface="Maven Pro"/>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